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62" r:id="rId6"/>
    <p:sldId id="281" r:id="rId7"/>
    <p:sldId id="264" r:id="rId8"/>
    <p:sldId id="282" r:id="rId9"/>
    <p:sldId id="280" r:id="rId10"/>
    <p:sldId id="283" r:id="rId11"/>
    <p:sldId id="259" r:id="rId12"/>
    <p:sldId id="266" r:id="rId13"/>
    <p:sldId id="287" r:id="rId14"/>
    <p:sldId id="288" r:id="rId15"/>
    <p:sldId id="289" r:id="rId16"/>
    <p:sldId id="290" r:id="rId17"/>
    <p:sldId id="291" r:id="rId18"/>
    <p:sldId id="292" r:id="rId19"/>
    <p:sldId id="294" r:id="rId20"/>
    <p:sldId id="295" r:id="rId21"/>
    <p:sldId id="268" r:id="rId22"/>
    <p:sldId id="270" r:id="rId23"/>
    <p:sldId id="273" r:id="rId24"/>
    <p:sldId id="285" r:id="rId25"/>
    <p:sldId id="296" r:id="rId26"/>
    <p:sldId id="298" r:id="rId27"/>
    <p:sldId id="286" r:id="rId28"/>
    <p:sldId id="297" r:id="rId29"/>
    <p:sldId id="299" r:id="rId30"/>
    <p:sldId id="277" r:id="rId31"/>
  </p:sldIdLst>
  <p:sldSz cx="9144000" cy="6858000" type="screen4x3"/>
  <p:notesSz cx="7099300" cy="10234613"/>
  <p:custDataLst>
    <p:tags r:id="rId33"/>
  </p:custDataLst>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B8F7E"/>
    <a:srgbClr val="61A9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83" autoAdjust="0"/>
  </p:normalViewPr>
  <p:slideViewPr>
    <p:cSldViewPr>
      <p:cViewPr>
        <p:scale>
          <a:sx n="66" d="100"/>
          <a:sy n="66" d="100"/>
        </p:scale>
        <p:origin x="-450" y="-90"/>
      </p:cViewPr>
      <p:guideLst>
        <p:guide orient="horz" pos="2160"/>
        <p:guide pos="2880"/>
      </p:guideLst>
    </p:cSldViewPr>
  </p:slideViewPr>
  <p:outlineViewPr>
    <p:cViewPr>
      <p:scale>
        <a:sx n="33" d="100"/>
        <a:sy n="33" d="100"/>
      </p:scale>
      <p:origin x="0" y="43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9D97E6-9D24-4C84-B1B3-81A149A82B4C}" type="datetimeFigureOut">
              <a:rPr lang="en-GB" smtClean="0"/>
              <a:pPr/>
              <a:t>02/06/2016</a:t>
            </a:fld>
            <a:endParaRPr lang="en-GB"/>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8CE9A73-40A8-4E8A-A83E-1F4B95722A8E}" type="slidenum">
              <a:rPr lang="en-GB" smtClean="0"/>
              <a:pPr/>
              <a:t>‹Nº›</a:t>
            </a:fld>
            <a:endParaRPr lang="en-GB"/>
          </a:p>
        </p:txBody>
      </p:sp>
    </p:spTree>
    <p:extLst>
      <p:ext uri="{BB962C8B-B14F-4D97-AF65-F5344CB8AC3E}">
        <p14:creationId xmlns:p14="http://schemas.microsoft.com/office/powerpoint/2010/main" xmlns="" val="34027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eip/agriculture/sites/agri-eip/files/fg15_wateragriculture_starting_paper_2015_e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1</a:t>
            </a:fld>
            <a:endParaRPr lang="en-GB"/>
          </a:p>
        </p:txBody>
      </p:sp>
    </p:spTree>
    <p:extLst>
      <p:ext uri="{BB962C8B-B14F-4D97-AF65-F5344CB8AC3E}">
        <p14:creationId xmlns:p14="http://schemas.microsoft.com/office/powerpoint/2010/main" xmlns="" val="225645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15</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16</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17</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18</a:t>
            </a:fld>
            <a:endParaRPr lang="en-GB"/>
          </a:p>
        </p:txBody>
      </p:sp>
    </p:spTree>
    <p:extLst>
      <p:ext uri="{BB962C8B-B14F-4D97-AF65-F5344CB8AC3E}">
        <p14:creationId xmlns:p14="http://schemas.microsoft.com/office/powerpoint/2010/main" xmlns="" val="95431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800" b="1" dirty="0" smtClean="0"/>
              <a:t>Describir los beneficios de forma transparente</a:t>
            </a:r>
            <a:endParaRPr lang="es-ES" sz="1800" dirty="0" smtClean="0"/>
          </a:p>
          <a:p>
            <a:pPr lvl="1"/>
            <a:r>
              <a:rPr lang="es-ES" sz="1400" dirty="0" smtClean="0"/>
              <a:t>in </a:t>
            </a:r>
            <a:r>
              <a:rPr lang="es-ES" sz="1400" dirty="0" err="1" smtClean="0"/>
              <a:t>water</a:t>
            </a:r>
            <a:r>
              <a:rPr lang="es-ES" sz="1400" dirty="0" smtClean="0"/>
              <a:t> </a:t>
            </a:r>
            <a:r>
              <a:rPr lang="es-ES" sz="1400" dirty="0" err="1" smtClean="0"/>
              <a:t>conservation</a:t>
            </a:r>
            <a:r>
              <a:rPr lang="es-ES" sz="1400" dirty="0" smtClean="0"/>
              <a:t> and in </a:t>
            </a:r>
            <a:r>
              <a:rPr lang="es-ES" sz="1400" dirty="0" err="1" smtClean="0"/>
              <a:t>economic</a:t>
            </a:r>
            <a:r>
              <a:rPr lang="es-ES" sz="1400" dirty="0" smtClean="0"/>
              <a:t> and/</a:t>
            </a:r>
            <a:r>
              <a:rPr lang="es-ES" sz="1400" dirty="0" err="1" smtClean="0"/>
              <a:t>or</a:t>
            </a:r>
            <a:r>
              <a:rPr lang="es-ES" sz="1400" dirty="0" smtClean="0"/>
              <a:t> </a:t>
            </a:r>
            <a:r>
              <a:rPr lang="es-ES" sz="1400" dirty="0" err="1" smtClean="0"/>
              <a:t>environmental</a:t>
            </a:r>
            <a:r>
              <a:rPr lang="es-ES" sz="1400" dirty="0" smtClean="0"/>
              <a:t> </a:t>
            </a:r>
            <a:r>
              <a:rPr lang="es-ES" sz="1400" dirty="0" err="1" smtClean="0"/>
              <a:t>terms</a:t>
            </a:r>
            <a:r>
              <a:rPr lang="es-ES" sz="1400" dirty="0" smtClean="0"/>
              <a:t>, in </a:t>
            </a:r>
            <a:r>
              <a:rPr lang="es-ES" sz="1400" dirty="0" err="1" smtClean="0"/>
              <a:t>the</a:t>
            </a:r>
            <a:r>
              <a:rPr lang="es-ES" sz="1400" dirty="0" smtClean="0"/>
              <a:t> short &amp; </a:t>
            </a:r>
            <a:r>
              <a:rPr lang="es-ES" sz="1400" dirty="0" err="1" smtClean="0"/>
              <a:t>long</a:t>
            </a:r>
            <a:r>
              <a:rPr lang="es-ES" sz="1400" dirty="0" smtClean="0"/>
              <a:t> </a:t>
            </a:r>
            <a:r>
              <a:rPr lang="es-ES" sz="1400" dirty="0" err="1" smtClean="0"/>
              <a:t>term</a:t>
            </a:r>
            <a:r>
              <a:rPr lang="es-ES" sz="1400" dirty="0" smtClean="0"/>
              <a:t> </a:t>
            </a:r>
          </a:p>
          <a:p>
            <a:r>
              <a:rPr lang="es-ES" sz="1800" b="1" dirty="0" smtClean="0"/>
              <a:t>Pensar y actuar juntos </a:t>
            </a:r>
            <a:endParaRPr lang="es-ES" sz="1800" dirty="0" smtClean="0"/>
          </a:p>
          <a:p>
            <a:pPr lvl="1"/>
            <a:r>
              <a:rPr lang="es-ES" sz="1400" dirty="0" err="1" smtClean="0"/>
              <a:t>knowledge</a:t>
            </a:r>
            <a:r>
              <a:rPr lang="es-ES" sz="1400" dirty="0" smtClean="0"/>
              <a:t> </a:t>
            </a:r>
            <a:r>
              <a:rPr lang="es-ES" sz="1400" dirty="0" err="1" smtClean="0"/>
              <a:t>exchange</a:t>
            </a:r>
            <a:r>
              <a:rPr lang="es-ES" sz="1400" dirty="0" smtClean="0"/>
              <a:t> </a:t>
            </a:r>
            <a:r>
              <a:rPr lang="es-ES" sz="1400" dirty="0" err="1" smtClean="0"/>
              <a:t>among</a:t>
            </a:r>
            <a:r>
              <a:rPr lang="es-ES" sz="1400" dirty="0" smtClean="0"/>
              <a:t> </a:t>
            </a:r>
            <a:r>
              <a:rPr lang="es-ES" sz="1400" dirty="0" err="1" smtClean="0"/>
              <a:t>all</a:t>
            </a:r>
            <a:r>
              <a:rPr lang="es-ES" sz="1400" dirty="0" smtClean="0"/>
              <a:t> </a:t>
            </a:r>
            <a:r>
              <a:rPr lang="es-ES" sz="1400" dirty="0" err="1" smtClean="0"/>
              <a:t>actors</a:t>
            </a:r>
            <a:endParaRPr lang="es-ES" sz="1400" dirty="0" smtClean="0"/>
          </a:p>
          <a:p>
            <a:pPr lvl="1"/>
            <a:r>
              <a:rPr lang="es-ES" sz="1400" dirty="0" err="1" smtClean="0"/>
              <a:t>applied</a:t>
            </a:r>
            <a:r>
              <a:rPr lang="es-ES" sz="1400" dirty="0" smtClean="0"/>
              <a:t> </a:t>
            </a:r>
            <a:r>
              <a:rPr lang="es-ES" sz="1400" dirty="0" err="1" smtClean="0"/>
              <a:t>on</a:t>
            </a:r>
            <a:r>
              <a:rPr lang="es-ES" sz="1400" dirty="0" smtClean="0"/>
              <a:t> </a:t>
            </a:r>
            <a:r>
              <a:rPr lang="es-ES" sz="1400" dirty="0" err="1" smtClean="0"/>
              <a:t>farm</a:t>
            </a:r>
            <a:r>
              <a:rPr lang="es-ES" sz="1400" dirty="0" smtClean="0"/>
              <a:t> </a:t>
            </a:r>
            <a:r>
              <a:rPr lang="es-ES" sz="1400" dirty="0" err="1" smtClean="0"/>
              <a:t>research</a:t>
            </a:r>
            <a:r>
              <a:rPr lang="es-ES" sz="1400" dirty="0" smtClean="0"/>
              <a:t> </a:t>
            </a:r>
            <a:r>
              <a:rPr lang="es-ES" sz="1400" dirty="0" err="1" smtClean="0"/>
              <a:t>to</a:t>
            </a:r>
            <a:r>
              <a:rPr lang="es-ES" sz="1400" dirty="0" smtClean="0"/>
              <a:t> fine-</a:t>
            </a:r>
            <a:r>
              <a:rPr lang="es-ES" sz="1400" dirty="0" err="1" smtClean="0"/>
              <a:t>tuning</a:t>
            </a:r>
            <a:r>
              <a:rPr lang="es-ES" sz="1400" dirty="0" smtClean="0"/>
              <a:t> </a:t>
            </a:r>
            <a:r>
              <a:rPr lang="es-ES" sz="1400" dirty="0" err="1" smtClean="0"/>
              <a:t>options</a:t>
            </a:r>
            <a:r>
              <a:rPr lang="es-ES" sz="1400" dirty="0" smtClean="0"/>
              <a:t> &amp; </a:t>
            </a:r>
            <a:r>
              <a:rPr lang="es-ES" sz="1400" dirty="0" err="1" smtClean="0"/>
              <a:t>targeted</a:t>
            </a:r>
            <a:r>
              <a:rPr lang="es-ES" sz="1400" dirty="0" smtClean="0"/>
              <a:t> </a:t>
            </a:r>
            <a:r>
              <a:rPr lang="es-ES" sz="1400" dirty="0" err="1" smtClean="0"/>
              <a:t>research</a:t>
            </a:r>
            <a:r>
              <a:rPr lang="es-ES" sz="1400" dirty="0" smtClean="0"/>
              <a:t> </a:t>
            </a:r>
            <a:r>
              <a:rPr lang="es-ES" sz="1400" dirty="0" err="1" smtClean="0"/>
              <a:t>considering</a:t>
            </a:r>
            <a:r>
              <a:rPr lang="es-ES" sz="1400" dirty="0" smtClean="0"/>
              <a:t> </a:t>
            </a:r>
            <a:r>
              <a:rPr lang="es-ES" sz="1400" dirty="0" err="1" smtClean="0"/>
              <a:t>farmers</a:t>
            </a:r>
            <a:r>
              <a:rPr lang="es-ES" sz="1400" dirty="0" smtClean="0"/>
              <a:t>’ </a:t>
            </a:r>
            <a:r>
              <a:rPr lang="es-ES" sz="1400" dirty="0" err="1" smtClean="0"/>
              <a:t>needs</a:t>
            </a:r>
            <a:endParaRPr lang="es-ES" sz="1400" dirty="0" smtClean="0"/>
          </a:p>
          <a:p>
            <a:pPr lvl="1"/>
            <a:r>
              <a:rPr lang="es-ES" sz="1400" dirty="0" smtClean="0"/>
              <a:t>training </a:t>
            </a:r>
            <a:r>
              <a:rPr lang="es-ES" sz="1400" dirty="0" err="1" smtClean="0"/>
              <a:t>for</a:t>
            </a:r>
            <a:r>
              <a:rPr lang="es-ES" sz="1400" dirty="0" smtClean="0"/>
              <a:t> </a:t>
            </a:r>
            <a:r>
              <a:rPr lang="es-ES" sz="1400" dirty="0" err="1" smtClean="0"/>
              <a:t>farmers</a:t>
            </a:r>
            <a:r>
              <a:rPr lang="es-ES" sz="1400" dirty="0" smtClean="0"/>
              <a:t> and </a:t>
            </a:r>
            <a:r>
              <a:rPr lang="es-ES" sz="1400" dirty="0" err="1" smtClean="0"/>
              <a:t>advisors</a:t>
            </a:r>
            <a:r>
              <a:rPr lang="es-ES" sz="1400" dirty="0" smtClean="0"/>
              <a:t> </a:t>
            </a:r>
            <a:r>
              <a:rPr lang="es-ES" sz="1400" dirty="0" err="1" smtClean="0"/>
              <a:t>on</a:t>
            </a:r>
            <a:r>
              <a:rPr lang="es-ES" sz="1400" dirty="0" smtClean="0"/>
              <a:t> </a:t>
            </a:r>
            <a:r>
              <a:rPr lang="es-ES" sz="1400" dirty="0" err="1" smtClean="0"/>
              <a:t>complex</a:t>
            </a:r>
            <a:r>
              <a:rPr lang="es-ES" sz="1400" dirty="0" smtClean="0"/>
              <a:t> </a:t>
            </a:r>
            <a:r>
              <a:rPr lang="es-ES" sz="1400" dirty="0" err="1" smtClean="0"/>
              <a:t>technologies</a:t>
            </a:r>
            <a:endParaRPr lang="es-ES" sz="1400" dirty="0" smtClean="0"/>
          </a:p>
          <a:p>
            <a:r>
              <a:rPr lang="es-ES" sz="1800" b="1" dirty="0" smtClean="0"/>
              <a:t>“Ver es creer”</a:t>
            </a:r>
            <a:endParaRPr lang="es-ES" sz="1800" dirty="0" smtClean="0"/>
          </a:p>
          <a:p>
            <a:pPr lvl="1"/>
            <a:r>
              <a:rPr lang="es-ES" sz="1400" dirty="0" err="1" smtClean="0"/>
              <a:t>demonstrations</a:t>
            </a:r>
            <a:r>
              <a:rPr lang="es-ES" sz="1400" dirty="0" smtClean="0"/>
              <a:t>, </a:t>
            </a:r>
            <a:r>
              <a:rPr lang="es-ES" sz="1400" dirty="0" err="1" smtClean="0"/>
              <a:t>representative</a:t>
            </a:r>
            <a:r>
              <a:rPr lang="es-ES" sz="1400" dirty="0" smtClean="0"/>
              <a:t> of </a:t>
            </a:r>
            <a:r>
              <a:rPr lang="es-ES" sz="1400" dirty="0" err="1" smtClean="0"/>
              <a:t>field</a:t>
            </a:r>
            <a:r>
              <a:rPr lang="es-ES" sz="1400" dirty="0" smtClean="0"/>
              <a:t> </a:t>
            </a:r>
            <a:r>
              <a:rPr lang="es-ES" sz="1400" dirty="0" err="1" smtClean="0"/>
              <a:t>conditions</a:t>
            </a:r>
            <a:r>
              <a:rPr lang="es-ES" sz="1400" dirty="0" smtClean="0"/>
              <a:t>, </a:t>
            </a:r>
            <a:r>
              <a:rPr lang="es-ES" sz="1400" dirty="0" err="1" smtClean="0"/>
              <a:t>showing</a:t>
            </a:r>
            <a:r>
              <a:rPr lang="es-ES" sz="1400" dirty="0" smtClean="0"/>
              <a:t> </a:t>
            </a:r>
            <a:r>
              <a:rPr lang="es-ES" sz="1400" dirty="0" err="1" smtClean="0"/>
              <a:t>benefits</a:t>
            </a:r>
            <a:r>
              <a:rPr lang="es-ES" sz="1400" dirty="0" smtClean="0"/>
              <a:t> and </a:t>
            </a:r>
            <a:r>
              <a:rPr lang="es-ES" sz="1400" dirty="0" err="1" smtClean="0"/>
              <a:t>problems</a:t>
            </a:r>
            <a:r>
              <a:rPr lang="es-ES" sz="1400" dirty="0" smtClean="0"/>
              <a:t> </a:t>
            </a:r>
          </a:p>
          <a:p>
            <a:pPr lvl="1"/>
            <a:r>
              <a:rPr lang="es-ES" sz="1400" dirty="0" err="1" smtClean="0"/>
              <a:t>long-term</a:t>
            </a:r>
            <a:r>
              <a:rPr lang="es-ES" sz="1400" dirty="0" smtClean="0"/>
              <a:t> </a:t>
            </a:r>
            <a:r>
              <a:rPr lang="es-ES" sz="1400" dirty="0" err="1" smtClean="0"/>
              <a:t>demonstrations</a:t>
            </a:r>
            <a:r>
              <a:rPr lang="es-ES" sz="1400" dirty="0" smtClean="0"/>
              <a:t> </a:t>
            </a:r>
            <a:r>
              <a:rPr lang="es-ES" sz="1400" dirty="0" err="1" smtClean="0"/>
              <a:t>to</a:t>
            </a:r>
            <a:r>
              <a:rPr lang="es-ES" sz="1400" dirty="0" smtClean="0"/>
              <a:t> show </a:t>
            </a:r>
            <a:r>
              <a:rPr lang="es-ES" sz="1400" dirty="0" err="1" smtClean="0"/>
              <a:t>benefits</a:t>
            </a:r>
            <a:r>
              <a:rPr lang="es-ES" sz="1400" dirty="0" smtClean="0"/>
              <a:t> </a:t>
            </a:r>
            <a:r>
              <a:rPr lang="es-ES" sz="1400" dirty="0" err="1" smtClean="0"/>
              <a:t>related</a:t>
            </a:r>
            <a:r>
              <a:rPr lang="es-ES" sz="1400" dirty="0" smtClean="0"/>
              <a:t> </a:t>
            </a:r>
            <a:r>
              <a:rPr lang="es-ES" sz="1400" dirty="0" err="1" smtClean="0"/>
              <a:t>to</a:t>
            </a:r>
            <a:r>
              <a:rPr lang="es-ES" sz="1400" dirty="0" smtClean="0"/>
              <a:t> </a:t>
            </a:r>
            <a:r>
              <a:rPr lang="es-ES" sz="1400" dirty="0" err="1" smtClean="0"/>
              <a:t>soil</a:t>
            </a:r>
            <a:r>
              <a:rPr lang="es-ES" sz="1400" dirty="0" smtClean="0"/>
              <a:t> </a:t>
            </a:r>
            <a:r>
              <a:rPr lang="es-ES" sz="1400" dirty="0" err="1" smtClean="0"/>
              <a:t>improvements</a:t>
            </a:r>
            <a:endParaRPr lang="es-ES" sz="1400" dirty="0" smtClean="0"/>
          </a:p>
          <a:p>
            <a:r>
              <a:rPr lang="es-ES" sz="1800" b="1" dirty="0" err="1" smtClean="0"/>
              <a:t>Linking</a:t>
            </a:r>
            <a:r>
              <a:rPr lang="es-ES" sz="1800" b="1" dirty="0" smtClean="0"/>
              <a:t> </a:t>
            </a:r>
            <a:r>
              <a:rPr lang="es-ES" sz="1800" b="1" dirty="0" err="1" smtClean="0"/>
              <a:t>partnership</a:t>
            </a:r>
            <a:r>
              <a:rPr lang="es-ES" sz="1800" b="1" dirty="0" smtClean="0"/>
              <a:t> and </a:t>
            </a:r>
            <a:r>
              <a:rPr lang="es-ES" sz="1800" b="1" dirty="0" err="1" smtClean="0"/>
              <a:t>involving</a:t>
            </a:r>
            <a:r>
              <a:rPr lang="es-ES" sz="1800" b="1" dirty="0" smtClean="0"/>
              <a:t> </a:t>
            </a:r>
            <a:r>
              <a:rPr lang="es-ES" sz="1800" b="1" dirty="0" err="1" smtClean="0"/>
              <a:t>stakeholders</a:t>
            </a:r>
            <a:endParaRPr lang="es-ES" sz="1000" dirty="0" smtClean="0"/>
          </a:p>
          <a:p>
            <a:r>
              <a:rPr lang="es-ES" sz="1800" b="1" dirty="0" smtClean="0"/>
              <a:t>Usar herramientas “amigables” </a:t>
            </a:r>
            <a:endParaRPr lang="es-ES" sz="1800" dirty="0" smtClean="0"/>
          </a:p>
          <a:p>
            <a:pPr lvl="1"/>
            <a:r>
              <a:rPr lang="es-ES" sz="1400" dirty="0" err="1" smtClean="0"/>
              <a:t>clear</a:t>
            </a:r>
            <a:r>
              <a:rPr lang="es-ES" sz="1400" dirty="0" smtClean="0"/>
              <a:t> guides </a:t>
            </a:r>
            <a:r>
              <a:rPr lang="es-ES" sz="1400" dirty="0" err="1" smtClean="0"/>
              <a:t>to</a:t>
            </a:r>
            <a:r>
              <a:rPr lang="es-ES" sz="1400" dirty="0" smtClean="0"/>
              <a:t> </a:t>
            </a:r>
            <a:r>
              <a:rPr lang="es-ES" sz="1400" dirty="0" err="1" smtClean="0"/>
              <a:t>facilitate</a:t>
            </a:r>
            <a:r>
              <a:rPr lang="es-ES" sz="1400" dirty="0" smtClean="0"/>
              <a:t> use of </a:t>
            </a:r>
            <a:r>
              <a:rPr lang="es-ES" sz="1400" dirty="0" err="1" smtClean="0"/>
              <a:t>complex</a:t>
            </a:r>
            <a:r>
              <a:rPr lang="es-ES" sz="1400" dirty="0" smtClean="0"/>
              <a:t> </a:t>
            </a:r>
            <a:r>
              <a:rPr lang="es-ES" sz="1400" dirty="0" err="1" smtClean="0"/>
              <a:t>strategies</a:t>
            </a:r>
            <a:endParaRPr lang="es-ES" sz="1400" dirty="0" smtClean="0"/>
          </a:p>
          <a:p>
            <a:pPr lvl="1"/>
            <a:r>
              <a:rPr lang="es-ES" sz="1400" dirty="0" err="1" smtClean="0"/>
              <a:t>decision</a:t>
            </a:r>
            <a:r>
              <a:rPr lang="es-ES" sz="1400" dirty="0" smtClean="0"/>
              <a:t> </a:t>
            </a:r>
            <a:r>
              <a:rPr lang="es-ES" sz="1400" dirty="0" err="1" smtClean="0"/>
              <a:t>support</a:t>
            </a:r>
            <a:r>
              <a:rPr lang="es-ES" sz="1400" dirty="0" smtClean="0"/>
              <a:t> </a:t>
            </a:r>
            <a:r>
              <a:rPr lang="es-ES" sz="1400" dirty="0" err="1" smtClean="0"/>
              <a:t>systems</a:t>
            </a:r>
            <a:r>
              <a:rPr lang="es-ES" sz="1400" dirty="0" smtClean="0"/>
              <a:t> (</a:t>
            </a:r>
            <a:r>
              <a:rPr lang="es-ES" sz="1400" dirty="0" err="1" smtClean="0"/>
              <a:t>DSSs</a:t>
            </a:r>
            <a:r>
              <a:rPr lang="es-ES" sz="1400" dirty="0" smtClean="0"/>
              <a:t>) </a:t>
            </a:r>
            <a:r>
              <a:rPr lang="es-ES" sz="1400" dirty="0" err="1" smtClean="0"/>
              <a:t>for</a:t>
            </a:r>
            <a:r>
              <a:rPr lang="es-ES" sz="1400" dirty="0" smtClean="0"/>
              <a:t> </a:t>
            </a:r>
            <a:r>
              <a:rPr lang="es-ES" sz="1400" dirty="0" err="1" smtClean="0"/>
              <a:t>crop</a:t>
            </a:r>
            <a:r>
              <a:rPr lang="es-ES" sz="1400" dirty="0" smtClean="0"/>
              <a:t> and </a:t>
            </a:r>
            <a:r>
              <a:rPr lang="es-ES" sz="1400" dirty="0" err="1" smtClean="0"/>
              <a:t>irrigation</a:t>
            </a:r>
            <a:r>
              <a:rPr lang="es-ES" sz="1400" dirty="0" smtClean="0"/>
              <a:t> </a:t>
            </a:r>
            <a:r>
              <a:rPr lang="es-ES" sz="1400" dirty="0" err="1" smtClean="0"/>
              <a:t>management</a:t>
            </a:r>
            <a:r>
              <a:rPr lang="es-ES" sz="1400" dirty="0" smtClean="0"/>
              <a:t> </a:t>
            </a:r>
          </a:p>
          <a:p>
            <a:r>
              <a:rPr lang="es-ES" sz="1800" b="1" dirty="0" smtClean="0"/>
              <a:t>Implementar políticas efectivas (y evaluarlas)</a:t>
            </a:r>
            <a:endParaRPr lang="es-ES" sz="1800" dirty="0" smtClean="0"/>
          </a:p>
          <a:p>
            <a:r>
              <a:rPr lang="es-ES" sz="1800" b="1" dirty="0" smtClean="0"/>
              <a:t>¡Pensar de otra manera!</a:t>
            </a:r>
            <a:r>
              <a:rPr lang="es-ES" sz="1800" dirty="0" smtClean="0"/>
              <a:t> </a:t>
            </a:r>
          </a:p>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22</a:t>
            </a:fld>
            <a:endParaRPr lang="en-GB"/>
          </a:p>
        </p:txBody>
      </p:sp>
    </p:spTree>
    <p:extLst>
      <p:ext uri="{BB962C8B-B14F-4D97-AF65-F5344CB8AC3E}">
        <p14:creationId xmlns:p14="http://schemas.microsoft.com/office/powerpoint/2010/main" xmlns="" val="228179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23</a:t>
            </a:fld>
            <a:endParaRPr lang="en-GB"/>
          </a:p>
        </p:txBody>
      </p:sp>
    </p:spTree>
    <p:extLst>
      <p:ext uri="{BB962C8B-B14F-4D97-AF65-F5344CB8AC3E}">
        <p14:creationId xmlns:p14="http://schemas.microsoft.com/office/powerpoint/2010/main" xmlns="" val="228179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24</a:t>
            </a:fld>
            <a:endParaRPr lang="en-GB"/>
          </a:p>
        </p:txBody>
      </p:sp>
    </p:spTree>
    <p:extLst>
      <p:ext uri="{BB962C8B-B14F-4D97-AF65-F5344CB8AC3E}">
        <p14:creationId xmlns:p14="http://schemas.microsoft.com/office/powerpoint/2010/main" xmlns="" val="388477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25</a:t>
            </a:fld>
            <a:endParaRPr lang="en-GB"/>
          </a:p>
        </p:txBody>
      </p:sp>
    </p:spTree>
    <p:extLst>
      <p:ext uri="{BB962C8B-B14F-4D97-AF65-F5344CB8AC3E}">
        <p14:creationId xmlns:p14="http://schemas.microsoft.com/office/powerpoint/2010/main" xmlns="" val="2281795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26</a:t>
            </a:fld>
            <a:endParaRPr lang="en-GB"/>
          </a:p>
        </p:txBody>
      </p:sp>
    </p:spTree>
    <p:extLst>
      <p:ext uri="{BB962C8B-B14F-4D97-AF65-F5344CB8AC3E}">
        <p14:creationId xmlns:p14="http://schemas.microsoft.com/office/powerpoint/2010/main" xmlns="" val="228179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3</a:t>
            </a:fld>
            <a:endParaRPr lang="en-GB"/>
          </a:p>
        </p:txBody>
      </p:sp>
    </p:spTree>
    <p:extLst>
      <p:ext uri="{BB962C8B-B14F-4D97-AF65-F5344CB8AC3E}">
        <p14:creationId xmlns:p14="http://schemas.microsoft.com/office/powerpoint/2010/main" xmlns="" val="111141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Focus Group consisted of a team of 19 experts from practice, extension and research backgrounds, working in different EU regions (Annex 1). Helena Gómez-Macpherson was appointed as coordinating expert to write a </a:t>
            </a:r>
            <a:r>
              <a:rPr lang="en-GB" sz="1200" u="sng" kern="1200" dirty="0" smtClean="0">
                <a:solidFill>
                  <a:schemeClr val="tx1"/>
                </a:solidFill>
                <a:effectLst/>
                <a:latin typeface="+mn-lt"/>
                <a:ea typeface="+mn-ea"/>
                <a:cs typeface="+mn-cs"/>
                <a:hlinkClick r:id="rId3"/>
              </a:rPr>
              <a:t>starting paper</a:t>
            </a:r>
            <a:r>
              <a:rPr lang="en-GB" sz="1200" kern="1200" dirty="0" smtClean="0">
                <a:solidFill>
                  <a:schemeClr val="tx1"/>
                </a:solidFill>
                <a:effectLst/>
                <a:latin typeface="+mn-lt"/>
                <a:ea typeface="+mn-ea"/>
                <a:cs typeface="+mn-cs"/>
              </a:rPr>
              <a:t>, to facilitate the technical discussions in the groups, and to assist in reporting tasks. The starting paper helped to establish a common understanding about the purpose of the Focus Group, provided the background on water functions and paths at crop and farm level, presented the state of the art of adaptive strategies at farm level for reducing the impact of water scarcity on farm productivity, taking in consideration on-line contributions of Focus Group members, and identified key questions for discussion at the first meeting. The </a:t>
            </a:r>
            <a:r>
              <a:rPr lang="en-GB" sz="1200" b="1" kern="1200" dirty="0" smtClean="0">
                <a:solidFill>
                  <a:schemeClr val="tx1"/>
                </a:solidFill>
                <a:effectLst/>
                <a:latin typeface="+mn-lt"/>
                <a:ea typeface="+mn-ea"/>
                <a:cs typeface="+mn-cs"/>
              </a:rPr>
              <a:t>first meeting</a:t>
            </a:r>
            <a:r>
              <a:rPr lang="en-GB" sz="1200" kern="1200" dirty="0" smtClean="0">
                <a:solidFill>
                  <a:schemeClr val="tx1"/>
                </a:solidFill>
                <a:effectLst/>
                <a:latin typeface="+mn-lt"/>
                <a:ea typeface="+mn-ea"/>
                <a:cs typeface="+mn-cs"/>
              </a:rPr>
              <a:t> (Fiumicino, Italy; 25-26 June 2015) addressed the first five tasks. Members focused in identifying and describing strategies or practices to deal with water scarcity. During these discussions it came out that many of these options are not ready to be adopted straight away because of technical, economic, environmental or regulatory limitations. Topics for mini papers were selected for deepening in key questions around these strategies and limitations. These mini papers were prepared by the Focus Group members between the first and second meetings.</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second meeting</a:t>
            </a:r>
            <a:r>
              <a:rPr lang="en-GB" sz="1200" kern="1200" dirty="0" smtClean="0">
                <a:solidFill>
                  <a:schemeClr val="tx1"/>
                </a:solidFill>
                <a:effectLst/>
                <a:latin typeface="+mn-lt"/>
                <a:ea typeface="+mn-ea"/>
                <a:cs typeface="+mn-cs"/>
              </a:rPr>
              <a:t> (Ciudad Real, Spain; 4-5 November 2015) addressed the last four tasks, which were concerned mostly with improving adoption and identifying Operational Groups and research needs. During the second meeting, a field visit was organised to “</a:t>
            </a:r>
            <a:r>
              <a:rPr lang="en-GB" sz="1200" kern="1200" dirty="0" err="1" smtClean="0">
                <a:solidFill>
                  <a:schemeClr val="tx1"/>
                </a:solidFill>
                <a:effectLst/>
                <a:latin typeface="+mn-lt"/>
                <a:ea typeface="+mn-ea"/>
                <a:cs typeface="+mn-cs"/>
              </a:rPr>
              <a:t>Misión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Posible</a:t>
            </a:r>
            <a:r>
              <a:rPr lang="en-GB" sz="1200" kern="1200" dirty="0" smtClean="0">
                <a:solidFill>
                  <a:schemeClr val="tx1"/>
                </a:solidFill>
                <a:effectLst/>
                <a:latin typeface="+mn-lt"/>
                <a:ea typeface="+mn-ea"/>
                <a:cs typeface="+mn-cs"/>
              </a:rPr>
              <a:t>” project in </a:t>
            </a:r>
            <a:r>
              <a:rPr lang="en-GB" sz="1200" kern="1200" dirty="0" err="1" smtClean="0">
                <a:solidFill>
                  <a:schemeClr val="tx1"/>
                </a:solidFill>
                <a:effectLst/>
                <a:latin typeface="+mn-lt"/>
                <a:ea typeface="+mn-ea"/>
                <a:cs typeface="+mn-cs"/>
              </a:rPr>
              <a:t>Daimiel</a:t>
            </a:r>
            <a:r>
              <a:rPr lang="en-GB" sz="1200" kern="1200" dirty="0" smtClean="0">
                <a:solidFill>
                  <a:schemeClr val="tx1"/>
                </a:solidFill>
                <a:effectLst/>
                <a:latin typeface="+mn-lt"/>
                <a:ea typeface="+mn-ea"/>
                <a:cs typeface="+mn-cs"/>
              </a:rPr>
              <a:t>. The main purpose was to meet project leaders, stakeholders engaged in water management in the </a:t>
            </a:r>
            <a:r>
              <a:rPr lang="en-GB" sz="1200" kern="1200" dirty="0" err="1" smtClean="0">
                <a:solidFill>
                  <a:schemeClr val="tx1"/>
                </a:solidFill>
                <a:effectLst/>
                <a:latin typeface="+mn-lt"/>
                <a:ea typeface="+mn-ea"/>
                <a:cs typeface="+mn-cs"/>
              </a:rPr>
              <a:t>Daimiel</a:t>
            </a:r>
            <a:r>
              <a:rPr lang="en-GB" sz="1200" kern="1200" dirty="0" smtClean="0">
                <a:solidFill>
                  <a:schemeClr val="tx1"/>
                </a:solidFill>
                <a:effectLst/>
                <a:latin typeface="+mn-lt"/>
                <a:ea typeface="+mn-ea"/>
                <a:cs typeface="+mn-cs"/>
              </a:rPr>
              <a:t> Water Users Association and farmers, to discuss constraints on adopting new strategies and how to lift these barriers.</a:t>
            </a:r>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7</a:t>
            </a:fld>
            <a:endParaRPr lang="en-GB"/>
          </a:p>
        </p:txBody>
      </p:sp>
    </p:spTree>
    <p:extLst>
      <p:ext uri="{BB962C8B-B14F-4D97-AF65-F5344CB8AC3E}">
        <p14:creationId xmlns:p14="http://schemas.microsoft.com/office/powerpoint/2010/main" xmlns="" val="234704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EIP Focus Group on Water and Agriculture brought together 19 experts from practice, extension and research backgrounds, working in different EU regions (Annex 1). They started their work in June 2015 and delivered their report in March 2016. </a:t>
            </a:r>
            <a:endParaRPr lang="es-ES" dirty="0"/>
          </a:p>
        </p:txBody>
      </p:sp>
      <p:sp>
        <p:nvSpPr>
          <p:cNvPr id="4" name="3 Marcador de número de diapositiva"/>
          <p:cNvSpPr>
            <a:spLocks noGrp="1"/>
          </p:cNvSpPr>
          <p:nvPr>
            <p:ph type="sldNum" sz="quarter" idx="10"/>
          </p:nvPr>
        </p:nvSpPr>
        <p:spPr/>
        <p:txBody>
          <a:bodyPr/>
          <a:lstStyle/>
          <a:p>
            <a:fld id="{D8CE9A73-40A8-4E8A-A83E-1F4B95722A8E}" type="slidenum">
              <a:rPr lang="en-GB" smtClean="0"/>
              <a:pPr/>
              <a:t>8</a:t>
            </a:fld>
            <a:endParaRPr lang="en-GB"/>
          </a:p>
        </p:txBody>
      </p:sp>
    </p:spTree>
    <p:extLst>
      <p:ext uri="{BB962C8B-B14F-4D97-AF65-F5344CB8AC3E}">
        <p14:creationId xmlns:p14="http://schemas.microsoft.com/office/powerpoint/2010/main" xmlns="" val="388477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10</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11</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12</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13</a:t>
            </a:fld>
            <a:endParaRPr lang="en-GB"/>
          </a:p>
        </p:txBody>
      </p:sp>
    </p:spTree>
    <p:extLst>
      <p:ext uri="{BB962C8B-B14F-4D97-AF65-F5344CB8AC3E}">
        <p14:creationId xmlns:p14="http://schemas.microsoft.com/office/powerpoint/2010/main" xmlns="" val="167611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buFont typeface="Arial"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14</a:t>
            </a:fld>
            <a:endParaRPr lang="en-GB"/>
          </a:p>
        </p:txBody>
      </p:sp>
    </p:spTree>
    <p:extLst>
      <p:ext uri="{BB962C8B-B14F-4D97-AF65-F5344CB8AC3E}">
        <p14:creationId xmlns:p14="http://schemas.microsoft.com/office/powerpoint/2010/main" xmlns="" val="1676114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G GEN_cov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88640"/>
            <a:ext cx="6408712" cy="648072"/>
          </a:xfrm>
        </p:spPr>
        <p:txBody>
          <a:bodyPr anchor="b"/>
          <a:lstStyle>
            <a:lvl1pPr algn="l">
              <a:defRPr sz="2500"/>
            </a:lvl1pPr>
          </a:lstStyle>
          <a:p>
            <a:r>
              <a:rPr lang="nl-NL" smtClean="0"/>
              <a:t>Klik om de stijl te bewerken</a:t>
            </a:r>
            <a:endParaRPr lang="nl-BE" dirty="0"/>
          </a:p>
        </p:txBody>
      </p:sp>
      <p:sp>
        <p:nvSpPr>
          <p:cNvPr id="3" name="Ondertitel 2"/>
          <p:cNvSpPr>
            <a:spLocks noGrp="1"/>
          </p:cNvSpPr>
          <p:nvPr>
            <p:ph type="subTitle" idx="1"/>
          </p:nvPr>
        </p:nvSpPr>
        <p:spPr>
          <a:xfrm>
            <a:off x="179512" y="831950"/>
            <a:ext cx="6408712" cy="796850"/>
          </a:xfrm>
        </p:spPr>
        <p:txBody>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xmlns="" val="11641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G shortfoodsupplychain_cov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88640"/>
            <a:ext cx="6480720" cy="648072"/>
          </a:xfrm>
        </p:spPr>
        <p:txBody>
          <a:bodyPr anchor="b"/>
          <a:lstStyle>
            <a:lvl1pPr algn="l">
              <a:defRPr sz="2500"/>
            </a:lvl1pPr>
          </a:lstStyle>
          <a:p>
            <a:r>
              <a:rPr lang="nl-NL" smtClean="0"/>
              <a:t>Klik om de stijl te bewerken</a:t>
            </a:r>
            <a:endParaRPr lang="nl-BE" dirty="0"/>
          </a:p>
        </p:txBody>
      </p:sp>
      <p:sp>
        <p:nvSpPr>
          <p:cNvPr id="3" name="Ondertitel 2"/>
          <p:cNvSpPr>
            <a:spLocks noGrp="1"/>
          </p:cNvSpPr>
          <p:nvPr>
            <p:ph type="subTitle" idx="1"/>
          </p:nvPr>
        </p:nvSpPr>
        <p:spPr>
          <a:xfrm>
            <a:off x="179512" y="831950"/>
            <a:ext cx="6480720" cy="796850"/>
          </a:xfrm>
        </p:spPr>
        <p:txBody>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xmlns="" val="96603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xmlns="" val="394631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F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457200" y="1844824"/>
            <a:ext cx="8229600" cy="4281339"/>
          </a:xfrm>
        </p:spPr>
        <p:txBody>
          <a:bodyPr anchor="ct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xmlns="" val="87144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G shortfoodsupplychain_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47864" y="274638"/>
            <a:ext cx="5338936" cy="1143000"/>
          </a:xfrm>
        </p:spPr>
        <p:txBody>
          <a:bodyPr/>
          <a:lstStyle>
            <a:lvl1pPr>
              <a:defRPr sz="2500">
                <a:latin typeface="Tahoma" panose="020B0604030504040204" pitchFamily="34" charset="0"/>
                <a:ea typeface="Tahoma" panose="020B0604030504040204" pitchFamily="34" charset="0"/>
                <a:cs typeface="Tahom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3347864" y="1600200"/>
            <a:ext cx="5338936" cy="4525963"/>
          </a:xfrm>
        </p:spPr>
        <p:txBody>
          <a:bodyPr/>
          <a:lstStyle>
            <a:lvl1pPr marL="0" indent="0">
              <a:buNone/>
              <a:defRPr sz="1800" b="1" cap="all" baseline="0">
                <a:solidFill>
                  <a:srgbClr val="BFD730"/>
                </a:solidFill>
                <a:latin typeface="Tahoma" panose="020B0604030504040204" pitchFamily="34" charset="0"/>
                <a:ea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1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xmlns="" val="195355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G shortfoodsupplychain_2">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4427984" cy="1143000"/>
          </a:xfrm>
        </p:spPr>
        <p:txBody>
          <a:bodyPr/>
          <a:lstStyle>
            <a:lvl1pPr>
              <a:defRPr sz="2500">
                <a:latin typeface="Tahoma" panose="020B0604030504040204" pitchFamily="34" charset="0"/>
                <a:ea typeface="Tahoma" panose="020B0604030504040204" pitchFamily="34" charset="0"/>
                <a:cs typeface="Tahom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0" y="1586210"/>
            <a:ext cx="4427984" cy="4525963"/>
          </a:xfrm>
        </p:spPr>
        <p:txBody>
          <a:bodyPr/>
          <a:lstStyle>
            <a:lvl1pPr marL="0" indent="0">
              <a:buNone/>
              <a:defRPr sz="1800" b="1" cap="all" baseline="0">
                <a:solidFill>
                  <a:srgbClr val="BFD730"/>
                </a:solidFill>
                <a:latin typeface="Tahoma" panose="020B0604030504040204" pitchFamily="34" charset="0"/>
                <a:ea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1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xmlns="" val="305562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G shortfoodsupplychain_3">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6300192" cy="1143000"/>
          </a:xfrm>
        </p:spPr>
        <p:txBody>
          <a:bodyPr/>
          <a:lstStyle>
            <a:lvl1pPr>
              <a:defRPr sz="2500">
                <a:latin typeface="Tahoma" panose="020B0604030504040204" pitchFamily="34" charset="0"/>
                <a:ea typeface="Tahoma" panose="020B0604030504040204" pitchFamily="34" charset="0"/>
                <a:cs typeface="Tahom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0" y="1586210"/>
            <a:ext cx="6300192" cy="4525963"/>
          </a:xfrm>
        </p:spPr>
        <p:txBody>
          <a:bodyPr/>
          <a:lstStyle>
            <a:lvl1pPr marL="0" indent="0">
              <a:buNone/>
              <a:defRPr sz="1800" b="1" cap="all" baseline="0">
                <a:solidFill>
                  <a:srgbClr val="BFD730"/>
                </a:solidFill>
                <a:latin typeface="Tahoma" panose="020B0604030504040204" pitchFamily="34" charset="0"/>
                <a:ea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1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xmlns="" val="1068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13" name="Rechthoek 12"/>
          <p:cNvSpPr/>
          <p:nvPr userDrawn="1"/>
        </p:nvSpPr>
        <p:spPr>
          <a:xfrm>
            <a:off x="0" y="1628800"/>
            <a:ext cx="9144000" cy="4824536"/>
          </a:xfrm>
          <a:prstGeom prst="rect">
            <a:avLst/>
          </a:prstGeom>
          <a:solidFill>
            <a:srgbClr val="BBDF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11" name="Rechthoek 10"/>
          <p:cNvSpPr/>
          <p:nvPr userDrawn="1"/>
        </p:nvSpPr>
        <p:spPr>
          <a:xfrm>
            <a:off x="0" y="6453336"/>
            <a:ext cx="9144000" cy="404664"/>
          </a:xfrm>
          <a:prstGeom prst="rect">
            <a:avLst/>
          </a:prstGeom>
          <a:solidFill>
            <a:srgbClr val="9BBB5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2" name="Titel 1"/>
          <p:cNvSpPr>
            <a:spLocks noGrp="1"/>
          </p:cNvSpPr>
          <p:nvPr>
            <p:ph type="title"/>
          </p:nvPr>
        </p:nvSpPr>
        <p:spPr/>
        <p:txBody>
          <a:bodyPr/>
          <a:lstStyle>
            <a:lvl1pPr>
              <a:defRPr sz="2400"/>
            </a:lvl1pPr>
          </a:lstStyle>
          <a:p>
            <a:r>
              <a:rPr lang="en-US" smtClean="0"/>
              <a:t>Click to edit Master title style</a:t>
            </a:r>
            <a:endParaRPr lang="en-GB" dirty="0"/>
          </a:p>
        </p:txBody>
      </p:sp>
      <p:pic>
        <p:nvPicPr>
          <p:cNvPr id="6"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1522884"/>
            <a:ext cx="9144000" cy="216024"/>
          </a:xfrm>
          <a:prstGeom prst="rect">
            <a:avLst/>
          </a:prstGeom>
          <a:noFill/>
        </p:spPr>
      </p:pic>
      <p:pic>
        <p:nvPicPr>
          <p:cNvPr id="7" name="Picture 2" descr="\\192.168.100.138\blackboxrevelation\EIP\visual identity\logo\logo EIP+EC\banner_EIP_ECverticaal.jpg"/>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8"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7937" y="6333703"/>
            <a:ext cx="9144000" cy="216024"/>
          </a:xfrm>
          <a:prstGeom prst="rect">
            <a:avLst/>
          </a:prstGeom>
          <a:noFill/>
        </p:spPr>
      </p:pic>
      <p:pic>
        <p:nvPicPr>
          <p:cNvPr id="9" name="Picture 2" descr="\\192.168.100.138\blackboxrevelation\EIP\visual identity\logo\logo EIP+EC\banner_EIP_ECverticaal.jpg"/>
          <p:cNvPicPr>
            <a:picLocks noChangeAspect="1" noChangeArrowheads="1"/>
          </p:cNvPicPr>
          <p:nvPr userDrawn="1"/>
        </p:nvPicPr>
        <p:blipFill>
          <a:blip r:embed="rId4" cstate="screen">
            <a:extLst>
              <a:ext uri="{28A0092B-C50C-407E-A947-70E740481C1C}">
                <a14:useLocalDpi xmlns:a14="http://schemas.microsoft.com/office/drawing/2010/main" xmlns=""/>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4" name="Tijdelijke aanduiding voor inhoud 2"/>
          <p:cNvSpPr>
            <a:spLocks noGrp="1"/>
          </p:cNvSpPr>
          <p:nvPr>
            <p:ph idx="1"/>
          </p:nvPr>
        </p:nvSpPr>
        <p:spPr>
          <a:xfrm>
            <a:off x="457200" y="2287312"/>
            <a:ext cx="8229600" cy="3838851"/>
          </a:xfrm>
        </p:spPr>
        <p:txBody>
          <a:bodyPr/>
          <a:lstStyle>
            <a:lvl1pPr>
              <a:spcBef>
                <a:spcPts val="0"/>
              </a:spcBef>
              <a:defRPr sz="18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808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8080"/>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8080"/>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808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Tree>
    <p:extLst>
      <p:ext uri="{BB962C8B-B14F-4D97-AF65-F5344CB8AC3E}">
        <p14:creationId xmlns:p14="http://schemas.microsoft.com/office/powerpoint/2010/main" xmlns="" val="32385618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0"/>
            <a:endParaRPr lang="nl-NL" altLang="en-US" smtClean="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a:xfrm>
            <a:off x="-36512" y="621060"/>
            <a:ext cx="6552728" cy="647700"/>
          </a:xfrm>
        </p:spPr>
        <p:txBody>
          <a:bodyPr/>
          <a:lstStyle/>
          <a:p>
            <a:pPr algn="ctr"/>
            <a:r>
              <a:rPr lang="es-ES" altLang="en-US" dirty="0" smtClean="0">
                <a:solidFill>
                  <a:srgbClr val="7B8F7E"/>
                </a:solidFill>
              </a:rPr>
              <a:t>Grupo Focal </a:t>
            </a:r>
            <a:r>
              <a:rPr lang="es-ES" altLang="en-US" dirty="0" smtClean="0"/>
              <a:t/>
            </a:r>
            <a:br>
              <a:rPr lang="es-ES" altLang="en-US" dirty="0" smtClean="0"/>
            </a:br>
            <a:r>
              <a:rPr lang="es-ES" altLang="en-US" dirty="0" smtClean="0"/>
              <a:t>Agua &amp; Agricultura: </a:t>
            </a:r>
            <a:br>
              <a:rPr lang="es-ES" altLang="en-US" dirty="0" smtClean="0"/>
            </a:br>
            <a:r>
              <a:rPr lang="es-ES" altLang="en-US" dirty="0" smtClean="0"/>
              <a:t>    e</a:t>
            </a:r>
            <a:r>
              <a:rPr lang="es-ES" dirty="0" smtClean="0"/>
              <a:t>strategias a escala de finca agrícola</a:t>
            </a:r>
            <a:endParaRPr lang="es-ES" altLang="en-US" dirty="0" smtClean="0"/>
          </a:p>
        </p:txBody>
      </p:sp>
      <p:sp>
        <p:nvSpPr>
          <p:cNvPr id="4" name="Titel 1"/>
          <p:cNvSpPr txBox="1">
            <a:spLocks/>
          </p:cNvSpPr>
          <p:nvPr/>
        </p:nvSpPr>
        <p:spPr bwMode="auto">
          <a:xfrm>
            <a:off x="0" y="6237684"/>
            <a:ext cx="824440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sz="1800" dirty="0">
                <a:solidFill>
                  <a:srgbClr val="0070C0"/>
                </a:solidFill>
              </a:rPr>
              <a:t> </a:t>
            </a:r>
            <a:r>
              <a:rPr lang="es-ES" sz="1800" dirty="0" smtClean="0">
                <a:solidFill>
                  <a:srgbClr val="0070C0"/>
                </a:solidFill>
              </a:rPr>
              <a:t>   </a:t>
            </a:r>
            <a:r>
              <a:rPr lang="es-ES" sz="1800" dirty="0" smtClean="0">
                <a:solidFill>
                  <a:schemeClr val="accent1">
                    <a:lumMod val="50000"/>
                  </a:schemeClr>
                </a:solidFill>
              </a:rPr>
              <a:t>RRN Jornadas Grupos Focales, CENCA, 31 mayo 2016</a:t>
            </a:r>
            <a:endParaRPr lang="es-ES" altLang="en-US" sz="1800" b="0" dirty="0" smtClean="0">
              <a:solidFill>
                <a:schemeClr val="accent1">
                  <a:lumMod val="50000"/>
                </a:schemeClr>
              </a:solidFill>
            </a:endParaRPr>
          </a:p>
        </p:txBody>
      </p:sp>
      <p:sp>
        <p:nvSpPr>
          <p:cNvPr id="2" name="1 Subtítulo"/>
          <p:cNvSpPr>
            <a:spLocks noGrp="1"/>
          </p:cNvSpPr>
          <p:nvPr>
            <p:ph type="subTitle" idx="1"/>
          </p:nvPr>
        </p:nvSpPr>
        <p:spPr>
          <a:xfrm>
            <a:off x="-36512" y="1628800"/>
            <a:ext cx="4968552" cy="1296144"/>
          </a:xfrm>
        </p:spPr>
        <p:txBody>
          <a:bodyPr/>
          <a:lstStyle/>
          <a:p>
            <a:r>
              <a:rPr lang="es-ES" sz="1800" b="1" dirty="0" smtClean="0">
                <a:solidFill>
                  <a:schemeClr val="bg1"/>
                </a:solidFill>
              </a:rPr>
              <a:t>Helena Gómez-</a:t>
            </a:r>
            <a:r>
              <a:rPr lang="es-ES" sz="1800" b="1" dirty="0" err="1" smtClean="0">
                <a:solidFill>
                  <a:schemeClr val="bg1"/>
                </a:solidFill>
              </a:rPr>
              <a:t>Macpherson</a:t>
            </a:r>
            <a:r>
              <a:rPr lang="es-ES" sz="1800" b="1" dirty="0" smtClean="0">
                <a:solidFill>
                  <a:schemeClr val="bg1"/>
                </a:solidFill>
              </a:rPr>
              <a:t> </a:t>
            </a:r>
          </a:p>
          <a:p>
            <a:r>
              <a:rPr lang="es-ES" sz="1800" b="1" dirty="0" smtClean="0">
                <a:solidFill>
                  <a:schemeClr val="bg1"/>
                </a:solidFill>
              </a:rPr>
              <a:t>Experta Coordinadora</a:t>
            </a:r>
          </a:p>
        </p:txBody>
      </p:sp>
      <p:grpSp>
        <p:nvGrpSpPr>
          <p:cNvPr id="13" name="12 Grupo"/>
          <p:cNvGrpSpPr/>
          <p:nvPr/>
        </p:nvGrpSpPr>
        <p:grpSpPr>
          <a:xfrm>
            <a:off x="35496" y="2348960"/>
            <a:ext cx="3240000" cy="648000"/>
            <a:chOff x="179512" y="2636912"/>
            <a:chExt cx="3268216" cy="864096"/>
          </a:xfrm>
        </p:grpSpPr>
        <p:sp>
          <p:nvSpPr>
            <p:cNvPr id="5" name="4 Rectángulo"/>
            <p:cNvSpPr/>
            <p:nvPr/>
          </p:nvSpPr>
          <p:spPr>
            <a:xfrm>
              <a:off x="179512" y="2636912"/>
              <a:ext cx="3168352"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5 Grupo"/>
            <p:cNvGrpSpPr/>
            <p:nvPr/>
          </p:nvGrpSpPr>
          <p:grpSpPr>
            <a:xfrm>
              <a:off x="247328" y="2674938"/>
              <a:ext cx="3200400" cy="754062"/>
              <a:chOff x="4495800" y="586706"/>
              <a:chExt cx="3200400" cy="754062"/>
            </a:xfrm>
          </p:grpSpPr>
          <p:grpSp>
            <p:nvGrpSpPr>
              <p:cNvPr id="7" name="Group 9"/>
              <p:cNvGrpSpPr>
                <a:grpSpLocks/>
              </p:cNvGrpSpPr>
              <p:nvPr/>
            </p:nvGrpSpPr>
            <p:grpSpPr bwMode="auto">
              <a:xfrm>
                <a:off x="6591300" y="658143"/>
                <a:ext cx="800100" cy="425450"/>
                <a:chOff x="9441" y="595"/>
                <a:chExt cx="1260" cy="669"/>
              </a:xfrm>
            </p:grpSpPr>
            <p:pic>
              <p:nvPicPr>
                <p:cNvPr id="11" name="Picture 10" descr="solo_logo_ias"/>
                <p:cNvPicPr>
                  <a:picLocks noChangeAspect="1" noChangeArrowheads="1"/>
                </p:cNvPicPr>
                <p:nvPr/>
              </p:nvPicPr>
              <p:blipFill>
                <a:blip r:embed="rId3" cstate="print"/>
                <a:srcRect/>
                <a:stretch>
                  <a:fillRect/>
                </a:stretch>
              </p:blipFill>
              <p:spPr bwMode="auto">
                <a:xfrm>
                  <a:off x="9441" y="595"/>
                  <a:ext cx="1080" cy="669"/>
                </a:xfrm>
                <a:prstGeom prst="rect">
                  <a:avLst/>
                </a:prstGeom>
                <a:noFill/>
                <a:ln w="9525">
                  <a:noFill/>
                  <a:miter lim="800000"/>
                  <a:headEnd/>
                  <a:tailEnd/>
                </a:ln>
              </p:spPr>
            </p:pic>
            <p:pic>
              <p:nvPicPr>
                <p:cNvPr id="12" name="Picture 11" descr="ias"/>
                <p:cNvPicPr>
                  <a:picLocks noChangeAspect="1" noChangeArrowheads="1"/>
                </p:cNvPicPr>
                <p:nvPr/>
              </p:nvPicPr>
              <p:blipFill>
                <a:blip r:embed="rId4" cstate="print"/>
                <a:srcRect l="38750" r="25861"/>
                <a:stretch>
                  <a:fillRect/>
                </a:stretch>
              </p:blipFill>
              <p:spPr bwMode="auto">
                <a:xfrm>
                  <a:off x="10341" y="904"/>
                  <a:ext cx="360" cy="200"/>
                </a:xfrm>
                <a:prstGeom prst="rect">
                  <a:avLst/>
                </a:prstGeom>
                <a:noFill/>
                <a:ln w="9525">
                  <a:noFill/>
                  <a:miter lim="800000"/>
                  <a:headEnd/>
                  <a:tailEnd/>
                </a:ln>
              </p:spPr>
            </p:pic>
          </p:grpSp>
          <p:pic>
            <p:nvPicPr>
              <p:cNvPr id="8" name="Picture 12" descr="csic"/>
              <p:cNvPicPr>
                <a:picLocks noChangeAspect="1" noChangeArrowheads="1"/>
              </p:cNvPicPr>
              <p:nvPr/>
            </p:nvPicPr>
            <p:blipFill>
              <a:blip r:embed="rId5" cstate="print"/>
              <a:srcRect/>
              <a:stretch>
                <a:fillRect/>
              </a:stretch>
            </p:blipFill>
            <p:spPr bwMode="auto">
              <a:xfrm>
                <a:off x="4533900" y="586706"/>
                <a:ext cx="1905000" cy="563562"/>
              </a:xfrm>
              <a:prstGeom prst="rect">
                <a:avLst/>
              </a:prstGeom>
              <a:noFill/>
              <a:ln w="9525">
                <a:noFill/>
                <a:miter lim="800000"/>
                <a:headEnd/>
                <a:tailEnd/>
              </a:ln>
            </p:spPr>
          </p:pic>
          <p:pic>
            <p:nvPicPr>
              <p:cNvPr id="9" name="Picture 13" descr="barra"/>
              <p:cNvPicPr>
                <a:picLocks noChangeAspect="1" noChangeArrowheads="1"/>
              </p:cNvPicPr>
              <p:nvPr/>
            </p:nvPicPr>
            <p:blipFill>
              <a:blip r:embed="rId6" cstate="print"/>
              <a:srcRect/>
              <a:stretch>
                <a:fillRect/>
              </a:stretch>
            </p:blipFill>
            <p:spPr bwMode="auto">
              <a:xfrm>
                <a:off x="4495800" y="1035968"/>
                <a:ext cx="3200400" cy="238125"/>
              </a:xfrm>
              <a:prstGeom prst="rect">
                <a:avLst/>
              </a:prstGeom>
              <a:noFill/>
              <a:ln w="9525">
                <a:noFill/>
                <a:miter lim="800000"/>
                <a:headEnd/>
                <a:tailEnd/>
              </a:ln>
            </p:spPr>
          </p:pic>
          <p:sp>
            <p:nvSpPr>
              <p:cNvPr id="10" name="Text Box 20"/>
              <p:cNvSpPr txBox="1">
                <a:spLocks noChangeArrowheads="1"/>
              </p:cNvSpPr>
              <p:nvPr/>
            </p:nvSpPr>
            <p:spPr bwMode="auto">
              <a:xfrm>
                <a:off x="4500563" y="1112168"/>
                <a:ext cx="3168650" cy="228600"/>
              </a:xfrm>
              <a:prstGeom prst="rect">
                <a:avLst/>
              </a:prstGeom>
              <a:noFill/>
              <a:ln w="9525">
                <a:noFill/>
                <a:miter lim="800000"/>
                <a:headEnd/>
                <a:tailEnd/>
              </a:ln>
            </p:spPr>
            <p:txBody>
              <a:bodyPr/>
              <a:lstStyle/>
              <a:p>
                <a:r>
                  <a:rPr lang="es-ES" sz="1000" b="1">
                    <a:latin typeface="Gill Sans MT" pitchFamily="34" charset="0"/>
                  </a:rPr>
                  <a:t>INSTITUTO DE AGRICULTURA SOSTENIBLE</a:t>
                </a:r>
                <a:r>
                  <a:rPr lang="es-ES" sz="1000"/>
                  <a:t> </a:t>
                </a: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bwMode="auto">
          <a:xfrm>
            <a:off x="323528"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¿Cómo reducir las pérdidas?</a:t>
            </a:r>
          </a:p>
          <a:p>
            <a:pPr marL="0" indent="0">
              <a:buNone/>
            </a:pPr>
            <a:endParaRPr lang="en-GB" sz="2400" dirty="0"/>
          </a:p>
          <a:p>
            <a:pPr marL="0" indent="0">
              <a:buFontTx/>
              <a:buNone/>
            </a:pPr>
            <a:endParaRPr lang="en-GB" sz="2400" b="1" dirty="0"/>
          </a:p>
        </p:txBody>
      </p:sp>
      <p:sp>
        <p:nvSpPr>
          <p:cNvPr id="11" name="Titel 1"/>
          <p:cNvSpPr txBox="1">
            <a:spLocks/>
          </p:cNvSpPr>
          <p:nvPr/>
        </p:nvSpPr>
        <p:spPr bwMode="auto">
          <a:xfrm>
            <a:off x="107504"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1) </a:t>
            </a: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¿Qué estrategias, a escala finca, </a:t>
            </a:r>
            <a:b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        pueden </a:t>
            </a:r>
            <a:r>
              <a:rPr kumimoji="0" lang="es-ES" sz="2500" b="1" i="0" u="none" strike="noStrike" kern="1200" cap="none" spc="0" normalizeH="0" baseline="0" dirty="0" smtClean="0">
                <a:ln>
                  <a:noFill/>
                </a:ln>
                <a:solidFill>
                  <a:schemeClr val="accent4">
                    <a:lumMod val="25000"/>
                  </a:schemeClr>
                </a:solidFill>
                <a:effectLst/>
                <a:uLnTx/>
                <a:uFillTx/>
                <a:latin typeface="Tahoma" panose="020B0604030504040204" pitchFamily="34" charset="0"/>
                <a:ea typeface="Tahoma" panose="020B0604030504040204" pitchFamily="34" charset="0"/>
                <a:cs typeface="Tahoma" panose="020B0604030504040204" pitchFamily="34" charset="0"/>
              </a:rPr>
              <a:t>aumentar el agua disponible</a:t>
            </a:r>
            <a:r>
              <a:rPr lang="nl-BE"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2500" b="1" dirty="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36 Grupo"/>
          <p:cNvGrpSpPr/>
          <p:nvPr/>
        </p:nvGrpSpPr>
        <p:grpSpPr>
          <a:xfrm>
            <a:off x="179512" y="2492896"/>
            <a:ext cx="3701931" cy="3600000"/>
            <a:chOff x="-344313" y="2165472"/>
            <a:chExt cx="3841627" cy="3665454"/>
          </a:xfrm>
        </p:grpSpPr>
        <p:sp>
          <p:nvSpPr>
            <p:cNvPr id="6" name="5 Rectángulo"/>
            <p:cNvSpPr/>
            <p:nvPr/>
          </p:nvSpPr>
          <p:spPr>
            <a:xfrm>
              <a:off x="683568" y="4653136"/>
              <a:ext cx="22322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l-ES" dirty="0" smtClean="0"/>
                <a:t>1- Click on the ‘Edit’ label</a:t>
              </a:r>
              <a:endParaRPr lang="gl-ES" dirty="0"/>
            </a:p>
          </p:txBody>
        </p:sp>
        <p:sp>
          <p:nvSpPr>
            <p:cNvPr id="14" name="13 Rectángulo"/>
            <p:cNvSpPr>
              <a:spLocks/>
            </p:cNvSpPr>
            <p:nvPr/>
          </p:nvSpPr>
          <p:spPr>
            <a:xfrm>
              <a:off x="-344313" y="2165472"/>
              <a:ext cx="3841627" cy="3665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recto"/>
            <p:cNvCxnSpPr/>
            <p:nvPr/>
          </p:nvCxnSpPr>
          <p:spPr>
            <a:xfrm>
              <a:off x="0" y="4005064"/>
              <a:ext cx="269979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683568" y="3429000"/>
              <a:ext cx="468560" cy="400110"/>
            </a:xfrm>
            <a:prstGeom prst="rect">
              <a:avLst/>
            </a:prstGeom>
            <a:noFill/>
          </p:spPr>
          <p:txBody>
            <a:bodyPr wrap="square" rtlCol="0">
              <a:spAutoFit/>
            </a:bodyPr>
            <a:lstStyle/>
            <a:p>
              <a:pPr algn="ctr"/>
              <a:r>
                <a:rPr lang="es-ES" sz="2000" b="1" i="1" dirty="0" smtClean="0">
                  <a:latin typeface="Times New Roman" pitchFamily="18" charset="0"/>
                  <a:cs typeface="Times New Roman" pitchFamily="18" charset="0"/>
                </a:rPr>
                <a:t>i</a:t>
              </a:r>
              <a:endParaRPr lang="es-ES" sz="2000" b="1" i="1" dirty="0">
                <a:latin typeface="Times New Roman" pitchFamily="18" charset="0"/>
                <a:cs typeface="Times New Roman" pitchFamily="18" charset="0"/>
              </a:endParaRPr>
            </a:p>
          </p:txBody>
        </p:sp>
        <p:sp>
          <p:nvSpPr>
            <p:cNvPr id="22" name="21 Flecha abajo"/>
            <p:cNvSpPr>
              <a:spLocks noChangeAspect="1"/>
            </p:cNvSpPr>
            <p:nvPr/>
          </p:nvSpPr>
          <p:spPr>
            <a:xfrm>
              <a:off x="683568" y="3861048"/>
              <a:ext cx="377312" cy="377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9" name="Picture 5" descr="C:\Users\Usuario\AppData\Local\Microsoft\Windows\Temporary Internet Files\Content.IE5\NNWQ93H8\stop[1].png"/>
            <p:cNvPicPr>
              <a:picLocks noChangeAspect="1" noChangeArrowheads="1"/>
            </p:cNvPicPr>
            <p:nvPr/>
          </p:nvPicPr>
          <p:blipFill>
            <a:blip r:embed="rId3" cstate="print"/>
            <a:srcRect/>
            <a:stretch>
              <a:fillRect/>
            </a:stretch>
          </p:blipFill>
          <p:spPr bwMode="auto">
            <a:xfrm>
              <a:off x="1234801" y="2745040"/>
              <a:ext cx="1536999" cy="1044000"/>
            </a:xfrm>
            <a:prstGeom prst="rect">
              <a:avLst/>
            </a:prstGeom>
            <a:noFill/>
          </p:spPr>
        </p:pic>
        <p:sp>
          <p:nvSpPr>
            <p:cNvPr id="32" name="31 Flecha abajo"/>
            <p:cNvSpPr>
              <a:spLocks noChangeAspect="1"/>
            </p:cNvSpPr>
            <p:nvPr/>
          </p:nvSpPr>
          <p:spPr>
            <a:xfrm>
              <a:off x="683568" y="4851920"/>
              <a:ext cx="377312" cy="377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abajo"/>
            <p:cNvSpPr>
              <a:spLocks noChangeAspect="1"/>
            </p:cNvSpPr>
            <p:nvPr/>
          </p:nvSpPr>
          <p:spPr>
            <a:xfrm rot="10800000">
              <a:off x="1674408" y="3789040"/>
              <a:ext cx="377312" cy="377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abajo"/>
            <p:cNvSpPr>
              <a:spLocks noChangeAspect="1"/>
            </p:cNvSpPr>
            <p:nvPr/>
          </p:nvSpPr>
          <p:spPr>
            <a:xfrm rot="16200000">
              <a:off x="2483752" y="3789056"/>
              <a:ext cx="377312" cy="377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6" name="35 Conector recto"/>
            <p:cNvCxnSpPr/>
            <p:nvPr/>
          </p:nvCxnSpPr>
          <p:spPr>
            <a:xfrm>
              <a:off x="179512" y="4797152"/>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8" name="37 CuadroTexto"/>
          <p:cNvSpPr txBox="1"/>
          <p:nvPr/>
        </p:nvSpPr>
        <p:spPr>
          <a:xfrm>
            <a:off x="2002690" y="4441083"/>
            <a:ext cx="624506" cy="392965"/>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E</a:t>
            </a:r>
            <a:endParaRPr lang="es-ES" sz="2000" b="1" dirty="0">
              <a:latin typeface="Tahoma" pitchFamily="34" charset="0"/>
              <a:ea typeface="Tahoma" pitchFamily="34" charset="0"/>
              <a:cs typeface="Tahoma" pitchFamily="34" charset="0"/>
            </a:endParaRPr>
          </a:p>
        </p:txBody>
      </p:sp>
      <p:sp>
        <p:nvSpPr>
          <p:cNvPr id="39" name="38 CuadroTexto"/>
          <p:cNvSpPr txBox="1"/>
          <p:nvPr/>
        </p:nvSpPr>
        <p:spPr>
          <a:xfrm>
            <a:off x="1031236" y="5501915"/>
            <a:ext cx="624506" cy="392965"/>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P</a:t>
            </a:r>
            <a:endParaRPr lang="es-ES" sz="2000" b="1" dirty="0">
              <a:latin typeface="Tahoma" pitchFamily="34" charset="0"/>
              <a:ea typeface="Tahoma" pitchFamily="34" charset="0"/>
              <a:cs typeface="Tahoma" pitchFamily="34" charset="0"/>
            </a:endParaRPr>
          </a:p>
        </p:txBody>
      </p:sp>
      <p:sp>
        <p:nvSpPr>
          <p:cNvPr id="40" name="39 CuadroTexto"/>
          <p:cNvSpPr txBox="1"/>
          <p:nvPr/>
        </p:nvSpPr>
        <p:spPr>
          <a:xfrm>
            <a:off x="3112922" y="4087472"/>
            <a:ext cx="624506" cy="392965"/>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R</a:t>
            </a:r>
            <a:endParaRPr lang="es-ES" sz="2000" b="1" dirty="0">
              <a:latin typeface="Tahoma" pitchFamily="34" charset="0"/>
              <a:ea typeface="Tahoma" pitchFamily="34" charset="0"/>
              <a:cs typeface="Tahoma" pitchFamily="34" charset="0"/>
            </a:endParaRPr>
          </a:p>
        </p:txBody>
      </p:sp>
      <p:sp>
        <p:nvSpPr>
          <p:cNvPr id="42" name="Content Placeholder 3"/>
          <p:cNvSpPr txBox="1">
            <a:spLocks/>
          </p:cNvSpPr>
          <p:nvPr/>
        </p:nvSpPr>
        <p:spPr bwMode="auto">
          <a:xfrm>
            <a:off x="4139952" y="2492896"/>
            <a:ext cx="5004048" cy="3600000"/>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2400" b="1" dirty="0" smtClean="0">
                <a:solidFill>
                  <a:schemeClr val="bg1"/>
                </a:solidFill>
              </a:rPr>
              <a:t> Agricultura de conservación  </a:t>
            </a:r>
            <a:endParaRPr lang="es-ES" sz="1600" b="1" dirty="0" smtClean="0">
              <a:solidFill>
                <a:schemeClr val="bg1"/>
              </a:solidFill>
            </a:endParaRPr>
          </a:p>
          <a:p>
            <a:pPr marL="0" indent="0"/>
            <a:r>
              <a:rPr lang="es-ES" sz="2400" b="1" dirty="0" smtClean="0">
                <a:solidFill>
                  <a:schemeClr val="bg1"/>
                </a:solidFill>
              </a:rPr>
              <a:t> Cubrir el suelo pronto</a:t>
            </a:r>
          </a:p>
          <a:p>
            <a:pPr marL="0" indent="0">
              <a:spcAft>
                <a:spcPts val="600"/>
              </a:spcAft>
              <a:buNone/>
            </a:pPr>
            <a:r>
              <a:rPr lang="es-ES" sz="2400" b="1" dirty="0" smtClean="0">
                <a:solidFill>
                  <a:schemeClr val="bg1"/>
                </a:solidFill>
                <a:sym typeface="Wingdings"/>
              </a:rPr>
              <a:t>	</a:t>
            </a:r>
            <a:r>
              <a:rPr lang="es-ES" sz="2400" b="1" dirty="0" smtClean="0">
                <a:solidFill>
                  <a:schemeClr val="accent1">
                    <a:lumMod val="50000"/>
                  </a:schemeClr>
                </a:solidFill>
                <a:sym typeface="Wingdings"/>
              </a:rPr>
              <a:t> </a:t>
            </a:r>
            <a:r>
              <a:rPr lang="es-ES" sz="2400" b="1" i="1" dirty="0" smtClean="0">
                <a:solidFill>
                  <a:schemeClr val="accent1">
                    <a:lumMod val="50000"/>
                  </a:schemeClr>
                </a:solidFill>
                <a:latin typeface="Times New Roman" pitchFamily="18" charset="0"/>
                <a:cs typeface="Times New Roman" pitchFamily="18" charset="0"/>
                <a:sym typeface="Wingdings"/>
              </a:rPr>
              <a:t>i</a:t>
            </a:r>
            <a:r>
              <a:rPr lang="es-ES" sz="2400" b="1" dirty="0" smtClean="0">
                <a:solidFill>
                  <a:schemeClr val="accent1">
                    <a:lumMod val="50000"/>
                  </a:schemeClr>
                </a:solidFill>
                <a:sym typeface="Wingdings"/>
              </a:rPr>
              <a:t> (P)  E,R</a:t>
            </a:r>
            <a:endParaRPr lang="es-ES" sz="2400" b="1" dirty="0" smtClean="0">
              <a:solidFill>
                <a:schemeClr val="accent1">
                  <a:lumMod val="50000"/>
                </a:schemeClr>
              </a:solidFill>
            </a:endParaRPr>
          </a:p>
          <a:p>
            <a:pPr marL="0" indent="0"/>
            <a:r>
              <a:rPr lang="es-ES" sz="2400" b="1" dirty="0" smtClean="0">
                <a:solidFill>
                  <a:schemeClr val="bg1"/>
                </a:solidFill>
              </a:rPr>
              <a:t> Subsolado si suela de labor</a:t>
            </a:r>
          </a:p>
          <a:p>
            <a:pPr marL="0" indent="0"/>
            <a:r>
              <a:rPr lang="es-ES" sz="2400" b="1" dirty="0" smtClean="0">
                <a:solidFill>
                  <a:schemeClr val="bg1"/>
                </a:solidFill>
              </a:rPr>
              <a:t> </a:t>
            </a:r>
            <a:r>
              <a:rPr lang="es-ES" sz="2400" b="1" dirty="0" err="1" smtClean="0">
                <a:solidFill>
                  <a:schemeClr val="bg1"/>
                </a:solidFill>
              </a:rPr>
              <a:t>Aterrazamiento</a:t>
            </a:r>
            <a:endParaRPr lang="es-ES" sz="2400" b="1" dirty="0" smtClean="0">
              <a:solidFill>
                <a:schemeClr val="bg1"/>
              </a:solidFill>
            </a:endParaRPr>
          </a:p>
          <a:p>
            <a:pPr marL="0" indent="0">
              <a:spcAft>
                <a:spcPts val="600"/>
              </a:spcAft>
              <a:buNone/>
            </a:pPr>
            <a:r>
              <a:rPr lang="es-ES" sz="2400" b="1" dirty="0" smtClean="0">
                <a:solidFill>
                  <a:schemeClr val="bg1"/>
                </a:solidFill>
                <a:sym typeface="Wingdings"/>
              </a:rPr>
              <a:t>	</a:t>
            </a:r>
            <a:r>
              <a:rPr lang="es-ES" sz="2400" b="1" dirty="0" smtClean="0">
                <a:solidFill>
                  <a:schemeClr val="accent1">
                    <a:lumMod val="50000"/>
                  </a:schemeClr>
                </a:solidFill>
                <a:sym typeface="Wingdings"/>
              </a:rPr>
              <a:t> </a:t>
            </a:r>
            <a:r>
              <a:rPr lang="es-ES" sz="2400" b="1" i="1" dirty="0" smtClean="0">
                <a:solidFill>
                  <a:schemeClr val="accent1">
                    <a:lumMod val="50000"/>
                  </a:schemeClr>
                </a:solidFill>
                <a:latin typeface="Times New Roman" pitchFamily="18" charset="0"/>
                <a:cs typeface="Times New Roman" pitchFamily="18" charset="0"/>
                <a:sym typeface="Wingdings"/>
              </a:rPr>
              <a:t>i</a:t>
            </a:r>
            <a:r>
              <a:rPr lang="es-ES" sz="2400" b="1" dirty="0" smtClean="0">
                <a:solidFill>
                  <a:schemeClr val="accent1">
                    <a:lumMod val="50000"/>
                  </a:schemeClr>
                </a:solidFill>
                <a:sym typeface="Wingdings"/>
              </a:rPr>
              <a:t> (P)  R</a:t>
            </a:r>
          </a:p>
          <a:p>
            <a:pPr marL="0" indent="0">
              <a:spcAft>
                <a:spcPts val="600"/>
              </a:spcAft>
            </a:pPr>
            <a:r>
              <a:rPr lang="es-ES" sz="2400" b="1" dirty="0" smtClean="0">
                <a:solidFill>
                  <a:schemeClr val="bg1"/>
                </a:solidFill>
              </a:rPr>
              <a:t> Control de malas hierbas</a:t>
            </a:r>
            <a:br>
              <a:rPr lang="es-ES" sz="2400" b="1" dirty="0" smtClean="0">
                <a:solidFill>
                  <a:schemeClr val="bg1"/>
                </a:solidFill>
              </a:rPr>
            </a:br>
            <a:r>
              <a:rPr lang="es-ES" sz="2400" b="1" dirty="0" smtClean="0">
                <a:solidFill>
                  <a:schemeClr val="bg1"/>
                </a:solidFill>
              </a:rPr>
              <a:t>   efectivo</a:t>
            </a:r>
          </a:p>
          <a:p>
            <a:pPr marL="0" indent="0">
              <a:buNone/>
            </a:pPr>
            <a:r>
              <a:rPr lang="es-ES" sz="2400" b="1" dirty="0" smtClean="0">
                <a:solidFill>
                  <a:schemeClr val="bg1"/>
                </a:solidFill>
              </a:rPr>
              <a:t>	</a:t>
            </a:r>
            <a:r>
              <a:rPr lang="es-ES" sz="2400" b="1" dirty="0" smtClean="0">
                <a:solidFill>
                  <a:schemeClr val="accent1">
                    <a:lumMod val="50000"/>
                  </a:schemeClr>
                </a:solidFill>
                <a:sym typeface="Wingdings"/>
              </a:rPr>
              <a:t>ϴs</a:t>
            </a:r>
            <a:endParaRPr lang="es-ES" sz="2400" b="1" dirty="0">
              <a:solidFill>
                <a:schemeClr val="bg1"/>
              </a:solidFill>
            </a:endParaRPr>
          </a:p>
        </p:txBody>
      </p:sp>
      <p:sp>
        <p:nvSpPr>
          <p:cNvPr id="43" name="42 CuadroTexto"/>
          <p:cNvSpPr txBox="1"/>
          <p:nvPr/>
        </p:nvSpPr>
        <p:spPr>
          <a:xfrm>
            <a:off x="1043608" y="4581128"/>
            <a:ext cx="624506" cy="400110"/>
          </a:xfrm>
          <a:prstGeom prst="rect">
            <a:avLst/>
          </a:prstGeom>
          <a:noFill/>
        </p:spPr>
        <p:txBody>
          <a:bodyPr wrap="square" rtlCol="0">
            <a:spAutoFit/>
          </a:bodyPr>
          <a:lstStyle/>
          <a:p>
            <a:pPr algn="ctr"/>
            <a:r>
              <a:rPr lang="el-GR" sz="2000" b="1" dirty="0" smtClean="0">
                <a:solidFill>
                  <a:srgbClr val="0070C0"/>
                </a:solidFill>
                <a:latin typeface="Tahoma" pitchFamily="34" charset="0"/>
                <a:ea typeface="Tahoma" pitchFamily="34" charset="0"/>
                <a:cs typeface="Tahoma" pitchFamily="34" charset="0"/>
              </a:rPr>
              <a:t>ϴ</a:t>
            </a:r>
            <a:r>
              <a:rPr lang="es-ES" sz="2000" b="1" dirty="0" smtClean="0">
                <a:solidFill>
                  <a:srgbClr val="0070C0"/>
                </a:solidFill>
                <a:latin typeface="Tahoma" pitchFamily="34" charset="0"/>
                <a:ea typeface="Tahoma" pitchFamily="34" charset="0"/>
                <a:cs typeface="Tahoma" pitchFamily="34" charset="0"/>
              </a:rPr>
              <a:t>s</a:t>
            </a:r>
            <a:endParaRPr lang="es-ES" sz="2000" b="1" dirty="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605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aldeneffect.org/20120424notilltopsoil.jpg"/>
          <p:cNvPicPr>
            <a:picLocks noChangeAspect="1" noChangeArrowheads="1"/>
          </p:cNvPicPr>
          <p:nvPr/>
        </p:nvPicPr>
        <p:blipFill>
          <a:blip r:embed="rId3" cstate="print"/>
          <a:srcRect/>
          <a:stretch>
            <a:fillRect/>
          </a:stretch>
        </p:blipFill>
        <p:spPr bwMode="auto">
          <a:xfrm>
            <a:off x="251520" y="2924944"/>
            <a:ext cx="3810000" cy="2952751"/>
          </a:xfrm>
          <a:prstGeom prst="rect">
            <a:avLst/>
          </a:prstGeom>
          <a:noFill/>
        </p:spPr>
      </p:pic>
      <p:pic>
        <p:nvPicPr>
          <p:cNvPr id="9" name="Picture 2" descr="C:\Users\Usuario\Documents\a_IAS\Cordoba_permanent_bed_planting\Fotos\Fotos_La Parrilla\2008\08_05_05 descompactacion\DSCN9238.JPG"/>
          <p:cNvPicPr>
            <a:picLocks noChangeAspect="1" noChangeArrowheads="1"/>
          </p:cNvPicPr>
          <p:nvPr/>
        </p:nvPicPr>
        <p:blipFill>
          <a:blip r:embed="rId4" cstate="print"/>
          <a:srcRect/>
          <a:stretch>
            <a:fillRect/>
          </a:stretch>
        </p:blipFill>
        <p:spPr bwMode="auto">
          <a:xfrm>
            <a:off x="35497" y="2853280"/>
            <a:ext cx="4080001" cy="3060000"/>
          </a:xfrm>
          <a:prstGeom prst="rect">
            <a:avLst/>
          </a:prstGeom>
          <a:noFill/>
        </p:spPr>
      </p:pic>
      <p:sp>
        <p:nvSpPr>
          <p:cNvPr id="10" name="Content Placeholder 3"/>
          <p:cNvSpPr txBox="1">
            <a:spLocks/>
          </p:cNvSpPr>
          <p:nvPr/>
        </p:nvSpPr>
        <p:spPr bwMode="auto">
          <a:xfrm>
            <a:off x="4139952" y="2852936"/>
            <a:ext cx="5004048" cy="3096344"/>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2400" b="1" dirty="0" smtClean="0">
                <a:solidFill>
                  <a:schemeClr val="bg1"/>
                </a:solidFill>
              </a:rPr>
              <a:t> </a:t>
            </a:r>
            <a:r>
              <a:rPr lang="es-ES" sz="2400" b="1" dirty="0" smtClean="0">
                <a:solidFill>
                  <a:schemeClr val="bg1"/>
                </a:solidFill>
                <a:sym typeface="Wingdings"/>
              </a:rPr>
              <a:t> materia</a:t>
            </a:r>
            <a:r>
              <a:rPr lang="es-ES" sz="2400" b="1" dirty="0" smtClean="0">
                <a:solidFill>
                  <a:schemeClr val="bg1"/>
                </a:solidFill>
              </a:rPr>
              <a:t> orgánica del suelo </a:t>
            </a:r>
            <a:br>
              <a:rPr lang="es-ES" sz="2400" b="1" dirty="0" smtClean="0">
                <a:solidFill>
                  <a:schemeClr val="bg1"/>
                </a:solidFill>
              </a:rPr>
            </a:br>
            <a:r>
              <a:rPr lang="es-ES" sz="2400" dirty="0" smtClean="0">
                <a:solidFill>
                  <a:schemeClr val="bg1"/>
                </a:solidFill>
              </a:rPr>
              <a:t>(</a:t>
            </a:r>
            <a:r>
              <a:rPr lang="es-ES" sz="2400" dirty="0" smtClean="0">
                <a:solidFill>
                  <a:schemeClr val="bg1"/>
                </a:solidFill>
                <a:sym typeface="Symbol"/>
              </a:rPr>
              <a:t></a:t>
            </a:r>
            <a:r>
              <a:rPr lang="es-ES" sz="2400" dirty="0" smtClean="0">
                <a:solidFill>
                  <a:schemeClr val="bg1"/>
                </a:solidFill>
              </a:rPr>
              <a:t>AC; mantener residuos; aporte orgánico)</a:t>
            </a:r>
            <a:endParaRPr lang="es-ES" sz="2400" b="1" dirty="0" smtClean="0">
              <a:solidFill>
                <a:schemeClr val="bg1"/>
              </a:solidFill>
            </a:endParaRPr>
          </a:p>
          <a:p>
            <a:pPr marL="0" indent="0">
              <a:spcAft>
                <a:spcPts val="600"/>
              </a:spcAft>
              <a:buNone/>
            </a:pPr>
            <a:r>
              <a:rPr lang="es-ES" sz="2400" b="1" dirty="0" smtClean="0">
                <a:solidFill>
                  <a:schemeClr val="bg1"/>
                </a:solidFill>
                <a:sym typeface="Wingdings"/>
              </a:rPr>
              <a:t>	</a:t>
            </a:r>
            <a:r>
              <a:rPr lang="es-ES" sz="2400" b="1" dirty="0" smtClean="0">
                <a:solidFill>
                  <a:schemeClr val="accent1">
                    <a:lumMod val="50000"/>
                  </a:schemeClr>
                </a:solidFill>
                <a:sym typeface="Wingdings"/>
              </a:rPr>
              <a:t> capacidad</a:t>
            </a:r>
          </a:p>
          <a:p>
            <a:pPr marL="0" indent="0"/>
            <a:r>
              <a:rPr lang="es-ES" sz="2400" b="1" dirty="0" smtClean="0">
                <a:solidFill>
                  <a:schemeClr val="bg1"/>
                </a:solidFill>
              </a:rPr>
              <a:t> Reducir compactación </a:t>
            </a:r>
            <a:br>
              <a:rPr lang="es-ES" sz="2400" b="1" dirty="0" smtClean="0">
                <a:solidFill>
                  <a:schemeClr val="bg1"/>
                </a:solidFill>
              </a:rPr>
            </a:br>
            <a:r>
              <a:rPr lang="es-ES" sz="2400" dirty="0" smtClean="0">
                <a:solidFill>
                  <a:schemeClr val="bg1"/>
                </a:solidFill>
              </a:rPr>
              <a:t>(</a:t>
            </a:r>
            <a:r>
              <a:rPr lang="es-ES" sz="2400" dirty="0" smtClean="0">
                <a:solidFill>
                  <a:schemeClr val="bg1"/>
                </a:solidFill>
                <a:sym typeface="Symbol"/>
              </a:rPr>
              <a:t> </a:t>
            </a:r>
            <a:r>
              <a:rPr lang="es-ES" sz="2400" dirty="0" smtClean="0">
                <a:solidFill>
                  <a:schemeClr val="bg1"/>
                </a:solidFill>
              </a:rPr>
              <a:t>trafico controlado; ruedas alta flotación)</a:t>
            </a:r>
            <a:r>
              <a:rPr lang="es-ES" sz="2400" b="1" dirty="0" smtClean="0">
                <a:solidFill>
                  <a:schemeClr val="bg1"/>
                </a:solidFill>
              </a:rPr>
              <a:t> </a:t>
            </a:r>
          </a:p>
          <a:p>
            <a:pPr marL="0" indent="0">
              <a:buNone/>
            </a:pPr>
            <a:r>
              <a:rPr lang="es-ES" sz="2400" b="1" dirty="0" smtClean="0">
                <a:solidFill>
                  <a:schemeClr val="bg1"/>
                </a:solidFill>
                <a:sym typeface="Wingdings"/>
              </a:rPr>
              <a:t>	</a:t>
            </a:r>
            <a:r>
              <a:rPr lang="es-ES" sz="2400" b="1" dirty="0" smtClean="0">
                <a:solidFill>
                  <a:schemeClr val="accent1">
                    <a:lumMod val="50000"/>
                  </a:schemeClr>
                </a:solidFill>
                <a:sym typeface="Wingdings"/>
              </a:rPr>
              <a:t>  acceso</a:t>
            </a:r>
            <a:endParaRPr lang="es-ES" sz="2400" b="1" dirty="0" smtClean="0">
              <a:solidFill>
                <a:schemeClr val="bg1"/>
              </a:solidFill>
            </a:endParaRPr>
          </a:p>
          <a:p>
            <a:pPr marL="0" indent="0">
              <a:buNone/>
            </a:pPr>
            <a:endParaRPr lang="es-ES" sz="2400" b="1" dirty="0" smtClean="0">
              <a:solidFill>
                <a:schemeClr val="bg1"/>
              </a:solidFill>
            </a:endParaRPr>
          </a:p>
          <a:p>
            <a:pPr marL="0" indent="0">
              <a:buFontTx/>
              <a:buNone/>
            </a:pPr>
            <a:endParaRPr lang="es-ES" sz="2400" b="1" dirty="0">
              <a:solidFill>
                <a:schemeClr val="bg1"/>
              </a:solidFill>
            </a:endParaRPr>
          </a:p>
        </p:txBody>
      </p:sp>
      <p:sp>
        <p:nvSpPr>
          <p:cNvPr id="14" name="Content Placeholder 3"/>
          <p:cNvSpPr txBox="1">
            <a:spLocks/>
          </p:cNvSpPr>
          <p:nvPr/>
        </p:nvSpPr>
        <p:spPr bwMode="auto">
          <a:xfrm>
            <a:off x="107504"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a:t>
            </a:r>
            <a:r>
              <a:rPr lang="es-ES" sz="2400" b="1" dirty="0"/>
              <a:t>Cómo </a:t>
            </a:r>
            <a:r>
              <a:rPr lang="es-ES" sz="2400" b="1" dirty="0" smtClean="0"/>
              <a:t>aumentar </a:t>
            </a:r>
            <a:r>
              <a:rPr lang="es-ES" sz="2400" b="1" dirty="0"/>
              <a:t>la capacidad del suelo de almacenar agua y mejorar el </a:t>
            </a:r>
            <a:r>
              <a:rPr lang="es-ES" sz="2400" b="1" dirty="0" smtClean="0"/>
              <a:t>acceso?</a:t>
            </a:r>
          </a:p>
          <a:p>
            <a:pPr marL="0" indent="0">
              <a:buNone/>
            </a:pPr>
            <a:endParaRPr lang="en-GB" sz="2400" dirty="0"/>
          </a:p>
          <a:p>
            <a:pPr marL="0" indent="0">
              <a:buFontTx/>
              <a:buNone/>
            </a:pPr>
            <a:endParaRPr lang="en-GB" sz="2400" b="1" dirty="0"/>
          </a:p>
        </p:txBody>
      </p:sp>
      <p:sp>
        <p:nvSpPr>
          <p:cNvPr id="11" name="Titel 1"/>
          <p:cNvSpPr txBox="1">
            <a:spLocks/>
          </p:cNvSpPr>
          <p:nvPr/>
        </p:nvSpPr>
        <p:spPr bwMode="auto">
          <a:xfrm>
            <a:off x="107504"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1) </a:t>
            </a: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¿Qué estrategias, a escala finca, </a:t>
            </a:r>
            <a:b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        pueden </a:t>
            </a:r>
            <a:r>
              <a:rPr kumimoji="0" lang="es-ES" sz="2500" b="1" i="0" u="none" strike="noStrike" kern="1200" cap="none" spc="0" normalizeH="0" baseline="0" dirty="0" smtClean="0">
                <a:ln>
                  <a:noFill/>
                </a:ln>
                <a:solidFill>
                  <a:schemeClr val="accent4">
                    <a:lumMod val="25000"/>
                  </a:schemeClr>
                </a:solidFill>
                <a:effectLst/>
                <a:uLnTx/>
                <a:uFillTx/>
                <a:latin typeface="Tahoma" panose="020B0604030504040204" pitchFamily="34" charset="0"/>
                <a:ea typeface="Tahoma" panose="020B0604030504040204" pitchFamily="34" charset="0"/>
                <a:cs typeface="Tahoma" panose="020B0604030504040204" pitchFamily="34" charset="0"/>
              </a:rPr>
              <a:t>aumentar el agua disponible</a:t>
            </a:r>
            <a:r>
              <a:rPr lang="nl-BE"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2500" b="1" dirty="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65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bwMode="auto">
          <a:xfrm>
            <a:off x="4139952" y="2852936"/>
            <a:ext cx="4824536" cy="3024336"/>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b="1" dirty="0" smtClean="0">
                <a:solidFill>
                  <a:schemeClr val="bg1"/>
                </a:solidFill>
              </a:rPr>
              <a:t> </a:t>
            </a:r>
            <a:r>
              <a:rPr lang="en-US" sz="2400" b="1" dirty="0" smtClean="0">
                <a:solidFill>
                  <a:schemeClr val="bg1"/>
                </a:solidFill>
                <a:sym typeface="Wingdings"/>
              </a:rPr>
              <a:t> </a:t>
            </a:r>
            <a:r>
              <a:rPr lang="en-US" sz="2400" b="1" dirty="0" smtClean="0">
                <a:solidFill>
                  <a:schemeClr val="bg1"/>
                </a:solidFill>
              </a:rPr>
              <a:t>Soil organic matter (</a:t>
            </a:r>
            <a:r>
              <a:rPr lang="en-US" sz="2400" b="1" dirty="0" smtClean="0">
                <a:solidFill>
                  <a:schemeClr val="bg1"/>
                </a:solidFill>
                <a:sym typeface="Symbol"/>
              </a:rPr>
              <a:t></a:t>
            </a:r>
            <a:r>
              <a:rPr lang="en-US" sz="2400" b="1" dirty="0" smtClean="0">
                <a:solidFill>
                  <a:schemeClr val="bg1"/>
                </a:solidFill>
              </a:rPr>
              <a:t>CA)</a:t>
            </a:r>
          </a:p>
          <a:p>
            <a:pPr marL="0" indent="0"/>
            <a:r>
              <a:rPr lang="en-US" sz="2400" b="1" dirty="0" smtClean="0">
                <a:solidFill>
                  <a:schemeClr val="bg1"/>
                </a:solidFill>
              </a:rPr>
              <a:t> </a:t>
            </a:r>
            <a:r>
              <a:rPr lang="en-US" sz="2400" b="1" dirty="0" err="1" smtClean="0">
                <a:solidFill>
                  <a:schemeClr val="bg1"/>
                </a:solidFill>
              </a:rPr>
              <a:t>Hydrogel</a:t>
            </a:r>
            <a:endParaRPr lang="en-US" sz="2400" b="1" dirty="0" smtClean="0">
              <a:solidFill>
                <a:schemeClr val="bg1"/>
              </a:solidFill>
            </a:endParaRPr>
          </a:p>
          <a:p>
            <a:pPr marL="0" indent="0">
              <a:spcAft>
                <a:spcPts val="600"/>
              </a:spcAft>
              <a:buNone/>
            </a:pPr>
            <a:r>
              <a:rPr lang="en-US" sz="2400" b="1" dirty="0" smtClean="0">
                <a:solidFill>
                  <a:schemeClr val="bg1"/>
                </a:solidFill>
                <a:sym typeface="Wingdings"/>
              </a:rPr>
              <a:t>	</a:t>
            </a:r>
            <a:r>
              <a:rPr lang="en-US" sz="2400" b="1" dirty="0" smtClean="0">
                <a:solidFill>
                  <a:schemeClr val="accent1">
                    <a:lumMod val="50000"/>
                  </a:schemeClr>
                </a:solidFill>
                <a:sym typeface="Wingdings"/>
              </a:rPr>
              <a:t> capacity</a:t>
            </a:r>
            <a:endParaRPr lang="en-US" sz="2400" b="1" dirty="0">
              <a:solidFill>
                <a:schemeClr val="bg1"/>
              </a:solidFill>
            </a:endParaRPr>
          </a:p>
        </p:txBody>
      </p:sp>
      <p:sp>
        <p:nvSpPr>
          <p:cNvPr id="10" name="Content Placeholder 3"/>
          <p:cNvSpPr txBox="1">
            <a:spLocks/>
          </p:cNvSpPr>
          <p:nvPr/>
        </p:nvSpPr>
        <p:spPr bwMode="auto">
          <a:xfrm>
            <a:off x="4139952" y="2780928"/>
            <a:ext cx="4824536" cy="3096344"/>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s-ES" sz="2400" b="1" dirty="0" smtClean="0">
                <a:solidFill>
                  <a:schemeClr val="bg1"/>
                </a:solidFill>
              </a:rPr>
              <a:t>Cosecha de agua de tejados </a:t>
            </a:r>
          </a:p>
          <a:p>
            <a:pPr>
              <a:buFont typeface="Wingdings" panose="05000000000000000000" pitchFamily="2" charset="2"/>
              <a:buChar char="Ø"/>
            </a:pPr>
            <a:r>
              <a:rPr lang="es-ES" sz="2400" b="1" dirty="0" smtClean="0">
                <a:solidFill>
                  <a:schemeClr val="bg1"/>
                </a:solidFill>
              </a:rPr>
              <a:t>Charcas</a:t>
            </a:r>
          </a:p>
          <a:p>
            <a:pPr>
              <a:buFont typeface="Wingdings" panose="05000000000000000000" pitchFamily="2" charset="2"/>
              <a:buChar char="Ø"/>
            </a:pPr>
            <a:r>
              <a:rPr lang="es-ES" sz="2400" b="1" dirty="0" smtClean="0">
                <a:solidFill>
                  <a:schemeClr val="bg1"/>
                </a:solidFill>
              </a:rPr>
              <a:t>Tratamiento de agua residual de la finca</a:t>
            </a:r>
          </a:p>
          <a:p>
            <a:pPr>
              <a:buFont typeface="Wingdings" panose="05000000000000000000" pitchFamily="2" charset="2"/>
              <a:buChar char="Ø"/>
            </a:pPr>
            <a:r>
              <a:rPr lang="es-ES" sz="2400" b="1" dirty="0" smtClean="0">
                <a:solidFill>
                  <a:schemeClr val="bg1"/>
                </a:solidFill>
              </a:rPr>
              <a:t>Control del nivel de drenaje </a:t>
            </a:r>
          </a:p>
          <a:p>
            <a:pPr>
              <a:buFont typeface="Wingdings" panose="05000000000000000000" pitchFamily="2" charset="2"/>
              <a:buChar char="Ø"/>
            </a:pPr>
            <a:r>
              <a:rPr lang="es-ES" sz="2400" b="1" dirty="0" smtClean="0">
                <a:solidFill>
                  <a:schemeClr val="bg1"/>
                </a:solidFill>
              </a:rPr>
              <a:t>Buen mantenimiento o renovación de sistema de riego</a:t>
            </a:r>
            <a:endParaRPr lang="es-ES" sz="2400" b="1" dirty="0">
              <a:solidFill>
                <a:schemeClr val="bg1"/>
              </a:solidFill>
            </a:endParaRPr>
          </a:p>
        </p:txBody>
      </p:sp>
      <p:sp>
        <p:nvSpPr>
          <p:cNvPr id="14" name="Content Placeholder 3"/>
          <p:cNvSpPr txBox="1">
            <a:spLocks/>
          </p:cNvSpPr>
          <p:nvPr/>
        </p:nvSpPr>
        <p:spPr bwMode="auto">
          <a:xfrm>
            <a:off x="107504"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a:t>
            </a:r>
            <a:r>
              <a:rPr lang="es-ES" sz="2400" b="1" dirty="0"/>
              <a:t>Cómo </a:t>
            </a:r>
            <a:r>
              <a:rPr lang="es-ES" sz="2400" b="1" dirty="0" smtClean="0"/>
              <a:t>aumentar el agua almacenada en finca para riego y el ganado?</a:t>
            </a:r>
          </a:p>
          <a:p>
            <a:pPr marL="0" indent="0">
              <a:buNone/>
            </a:pPr>
            <a:endParaRPr lang="en-GB" sz="2400" dirty="0"/>
          </a:p>
          <a:p>
            <a:pPr marL="0" indent="0">
              <a:buFontTx/>
              <a:buNone/>
            </a:pPr>
            <a:endParaRPr lang="en-GB" sz="2400" b="1" dirty="0"/>
          </a:p>
        </p:txBody>
      </p:sp>
      <p:pic>
        <p:nvPicPr>
          <p:cNvPr id="1026" name="Picture 2" descr="http://proyectoambiente.webcindario.com/cosecha%20de%20agua%20pluvial%20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857"/>
          <a:stretch/>
        </p:blipFill>
        <p:spPr bwMode="auto">
          <a:xfrm>
            <a:off x="395536" y="2780928"/>
            <a:ext cx="3626304"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el 1"/>
          <p:cNvSpPr txBox="1">
            <a:spLocks/>
          </p:cNvSpPr>
          <p:nvPr/>
        </p:nvSpPr>
        <p:spPr bwMode="auto">
          <a:xfrm>
            <a:off x="107504"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1) </a:t>
            </a: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¿Qué estrategias, a escala finca, </a:t>
            </a:r>
            <a:b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        pueden </a:t>
            </a:r>
            <a:r>
              <a:rPr kumimoji="0" lang="es-ES" sz="2500" b="1" i="0" u="none" strike="noStrike" kern="1200" cap="none" spc="0" normalizeH="0" baseline="0" dirty="0" smtClean="0">
                <a:ln>
                  <a:noFill/>
                </a:ln>
                <a:solidFill>
                  <a:schemeClr val="accent4">
                    <a:lumMod val="25000"/>
                  </a:schemeClr>
                </a:solidFill>
                <a:effectLst/>
                <a:uLnTx/>
                <a:uFillTx/>
                <a:latin typeface="Tahoma" panose="020B0604030504040204" pitchFamily="34" charset="0"/>
                <a:ea typeface="Tahoma" panose="020B0604030504040204" pitchFamily="34" charset="0"/>
                <a:cs typeface="Tahoma" panose="020B0604030504040204" pitchFamily="34" charset="0"/>
              </a:rPr>
              <a:t>aumentar el agua disponible</a:t>
            </a:r>
            <a:r>
              <a:rPr lang="nl-BE" sz="2500" b="1" dirty="0" smtClean="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2500" b="1" dirty="0">
              <a:solidFill>
                <a:schemeClr val="accent4">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401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bwMode="auto">
          <a:xfrm>
            <a:off x="323528"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a:t>
            </a:r>
            <a:r>
              <a:rPr lang="en-US" sz="2400" b="1" dirty="0" err="1" smtClean="0"/>
              <a:t>Qué</a:t>
            </a:r>
            <a:r>
              <a:rPr lang="en-US" sz="2400" b="1" dirty="0" smtClean="0"/>
              <a:t> </a:t>
            </a:r>
            <a:r>
              <a:rPr lang="en-US" sz="2400" b="1" dirty="0" err="1" smtClean="0"/>
              <a:t>cultivos</a:t>
            </a:r>
            <a:r>
              <a:rPr lang="en-US" sz="2400" b="1" dirty="0" smtClean="0"/>
              <a:t>/</a:t>
            </a:r>
            <a:r>
              <a:rPr lang="en-US" sz="2400" b="1" dirty="0" err="1" smtClean="0"/>
              <a:t>cultivares</a:t>
            </a:r>
            <a:r>
              <a:rPr lang="en-US" sz="2400" b="1" dirty="0" smtClean="0"/>
              <a:t> </a:t>
            </a:r>
            <a:r>
              <a:rPr lang="en-US" sz="2400" b="1" dirty="0" err="1" smtClean="0"/>
              <a:t>resultan</a:t>
            </a:r>
            <a:r>
              <a:rPr lang="en-US" sz="2400" b="1" dirty="0" smtClean="0"/>
              <a:t> </a:t>
            </a:r>
            <a:r>
              <a:rPr lang="en-US" sz="2400" b="1" dirty="0" err="1" smtClean="0"/>
              <a:t>en</a:t>
            </a:r>
            <a:r>
              <a:rPr lang="en-US" sz="2400" b="1" dirty="0" smtClean="0"/>
              <a:t> mayor </a:t>
            </a:r>
            <a:r>
              <a:rPr lang="en-US" sz="2400" b="1" dirty="0" err="1" smtClean="0"/>
              <a:t>productividad</a:t>
            </a:r>
            <a:r>
              <a:rPr lang="en-US" sz="2400" b="1" dirty="0" smtClean="0"/>
              <a:t> del </a:t>
            </a:r>
            <a:r>
              <a:rPr lang="en-US" sz="2400" b="1" dirty="0" err="1" smtClean="0"/>
              <a:t>agua</a:t>
            </a:r>
            <a:r>
              <a:rPr lang="en-US" sz="2400" b="1" dirty="0" smtClean="0"/>
              <a:t>?</a:t>
            </a:r>
          </a:p>
          <a:p>
            <a:pPr marL="0" indent="0">
              <a:buNone/>
            </a:pPr>
            <a:endParaRPr lang="en-US" sz="2400" dirty="0" smtClean="0"/>
          </a:p>
          <a:p>
            <a:pPr marL="0" indent="0">
              <a:buFontTx/>
              <a:buNone/>
            </a:pPr>
            <a:endParaRPr lang="en-US" sz="2400" b="1" dirty="0"/>
          </a:p>
        </p:txBody>
      </p:sp>
      <p:sp>
        <p:nvSpPr>
          <p:cNvPr id="11" name="Titel 1"/>
          <p:cNvSpPr txBox="1">
            <a:spLocks/>
          </p:cNvSpPr>
          <p:nvPr/>
        </p:nvSpPr>
        <p:spPr bwMode="auto">
          <a:xfrm>
            <a:off x="-36512"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hangingPunct="1">
              <a:defRPr/>
            </a:pP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 ¿Qué estrategias, a escala finca, pueden</a:t>
            </a:r>
            <a:b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mejorar el uso eficiente del agua?</a:t>
            </a:r>
            <a:endParaRPr lang="es-ES" sz="25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2" name="Content Placeholder 3"/>
          <p:cNvSpPr txBox="1">
            <a:spLocks/>
          </p:cNvSpPr>
          <p:nvPr/>
        </p:nvSpPr>
        <p:spPr bwMode="auto">
          <a:xfrm>
            <a:off x="611560" y="2924944"/>
            <a:ext cx="5184576" cy="2664296"/>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2400" b="1" dirty="0" smtClean="0">
                <a:solidFill>
                  <a:schemeClr val="bg1"/>
                </a:solidFill>
              </a:rPr>
              <a:t> Cultivares mejorados</a:t>
            </a:r>
          </a:p>
          <a:p>
            <a:pPr marL="0" indent="0">
              <a:buNone/>
            </a:pPr>
            <a:r>
              <a:rPr lang="es-ES" sz="2400" b="1" dirty="0" smtClean="0">
                <a:solidFill>
                  <a:schemeClr val="bg1"/>
                </a:solidFill>
              </a:rPr>
              <a:t>  </a:t>
            </a:r>
            <a:r>
              <a:rPr lang="es-ES" sz="2400" b="1" dirty="0" smtClean="0">
                <a:solidFill>
                  <a:schemeClr val="bg1"/>
                </a:solidFill>
                <a:sym typeface="Symbol"/>
              </a:rPr>
              <a:t></a:t>
            </a:r>
            <a:r>
              <a:rPr lang="es-ES" sz="2400" dirty="0" smtClean="0">
                <a:solidFill>
                  <a:schemeClr val="accent1">
                    <a:lumMod val="50000"/>
                  </a:schemeClr>
                </a:solidFill>
                <a:sym typeface="Wingdings"/>
              </a:rPr>
              <a:t>“</a:t>
            </a:r>
            <a:r>
              <a:rPr lang="es-ES" sz="2400" dirty="0" err="1" smtClean="0">
                <a:solidFill>
                  <a:schemeClr val="accent1">
                    <a:lumMod val="50000"/>
                  </a:schemeClr>
                </a:solidFill>
                <a:sym typeface="Wingdings"/>
              </a:rPr>
              <a:t>stay-green</a:t>
            </a:r>
            <a:r>
              <a:rPr lang="es-ES" sz="2400" dirty="0" smtClean="0">
                <a:solidFill>
                  <a:schemeClr val="accent1">
                    <a:lumMod val="50000"/>
                  </a:schemeClr>
                </a:solidFill>
                <a:sym typeface="Wingdings"/>
              </a:rPr>
              <a:t>” en sorgo</a:t>
            </a:r>
          </a:p>
          <a:p>
            <a:pPr marL="0" indent="0">
              <a:buNone/>
            </a:pPr>
            <a:r>
              <a:rPr lang="es-ES" sz="2400" dirty="0" smtClean="0">
                <a:solidFill>
                  <a:schemeClr val="accent1">
                    <a:lumMod val="50000"/>
                  </a:schemeClr>
                </a:solidFill>
                <a:sym typeface="Wingdings"/>
              </a:rPr>
              <a:t>  </a:t>
            </a:r>
            <a:r>
              <a:rPr lang="es-ES" sz="2400" b="1" dirty="0" smtClean="0">
                <a:solidFill>
                  <a:schemeClr val="bg1"/>
                </a:solidFill>
                <a:sym typeface="Symbol"/>
              </a:rPr>
              <a:t> </a:t>
            </a:r>
            <a:r>
              <a:rPr lang="es-ES" sz="2400" dirty="0" smtClean="0">
                <a:solidFill>
                  <a:schemeClr val="accent1">
                    <a:lumMod val="50000"/>
                  </a:schemeClr>
                </a:solidFill>
                <a:sym typeface="Wingdings"/>
              </a:rPr>
              <a:t>corto intervalo antesis-a-sedas</a:t>
            </a:r>
            <a:br>
              <a:rPr lang="es-ES" sz="2400" dirty="0" smtClean="0">
                <a:solidFill>
                  <a:schemeClr val="accent1">
                    <a:lumMod val="50000"/>
                  </a:schemeClr>
                </a:solidFill>
                <a:sym typeface="Wingdings"/>
              </a:rPr>
            </a:br>
            <a:r>
              <a:rPr lang="es-ES" sz="2400" dirty="0" smtClean="0">
                <a:solidFill>
                  <a:schemeClr val="accent1">
                    <a:lumMod val="50000"/>
                  </a:schemeClr>
                </a:solidFill>
                <a:sym typeface="Wingdings"/>
              </a:rPr>
              <a:t> 	     en </a:t>
            </a:r>
            <a:r>
              <a:rPr lang="es-ES" sz="2400" dirty="0" err="1" smtClean="0">
                <a:solidFill>
                  <a:schemeClr val="accent1">
                    <a:lumMod val="50000"/>
                  </a:schemeClr>
                </a:solidFill>
                <a:sym typeface="Wingdings"/>
              </a:rPr>
              <a:t>maiz</a:t>
            </a:r>
            <a:endParaRPr lang="es-ES" sz="2400" dirty="0" smtClean="0">
              <a:solidFill>
                <a:schemeClr val="accent1">
                  <a:lumMod val="50000"/>
                </a:schemeClr>
              </a:solidFill>
              <a:sym typeface="Wingdings"/>
            </a:endParaRPr>
          </a:p>
          <a:p>
            <a:pPr marL="0" indent="0"/>
            <a:r>
              <a:rPr lang="es-ES" sz="2400" b="1" dirty="0" smtClean="0">
                <a:solidFill>
                  <a:schemeClr val="bg1"/>
                </a:solidFill>
              </a:rPr>
              <a:t> Habilidad de enraizamiento</a:t>
            </a:r>
            <a:br>
              <a:rPr lang="es-ES" sz="2400" b="1" dirty="0" smtClean="0">
                <a:solidFill>
                  <a:schemeClr val="bg1"/>
                </a:solidFill>
              </a:rPr>
            </a:br>
            <a:r>
              <a:rPr lang="es-ES" sz="2400" b="1" dirty="0" smtClean="0">
                <a:solidFill>
                  <a:schemeClr val="bg1"/>
                </a:solidFill>
              </a:rPr>
              <a:t>   profundo de cultivares y</a:t>
            </a:r>
            <a:br>
              <a:rPr lang="es-ES" sz="2400" b="1" dirty="0" smtClean="0">
                <a:solidFill>
                  <a:schemeClr val="bg1"/>
                </a:solidFill>
              </a:rPr>
            </a:br>
            <a:r>
              <a:rPr lang="es-ES" sz="2400" b="1" dirty="0" smtClean="0">
                <a:solidFill>
                  <a:schemeClr val="bg1"/>
                </a:solidFill>
              </a:rPr>
              <a:t>   patrones</a:t>
            </a:r>
          </a:p>
          <a:p>
            <a:pPr marL="0" indent="0">
              <a:spcAft>
                <a:spcPts val="600"/>
              </a:spcAft>
              <a:buNone/>
            </a:pPr>
            <a:r>
              <a:rPr lang="es-ES" sz="1200" b="1" dirty="0" smtClean="0">
                <a:solidFill>
                  <a:schemeClr val="bg1"/>
                </a:solidFill>
                <a:sym typeface="Wingdings"/>
              </a:rPr>
              <a:t>	</a:t>
            </a:r>
            <a:endParaRPr lang="es-ES" sz="1200" b="1" dirty="0" smtClean="0">
              <a:solidFill>
                <a:schemeClr val="accent1">
                  <a:lumMod val="50000"/>
                </a:schemeClr>
              </a:solidFill>
            </a:endParaRPr>
          </a:p>
          <a:p>
            <a:pPr marL="0" indent="0">
              <a:buNone/>
            </a:pPr>
            <a:endParaRPr lang="es-ES" sz="2400" b="1" dirty="0" smtClean="0">
              <a:solidFill>
                <a:schemeClr val="bg1"/>
              </a:solidFill>
            </a:endParaRPr>
          </a:p>
          <a:p>
            <a:pPr marL="0" indent="0">
              <a:buFontTx/>
              <a:buNone/>
            </a:pPr>
            <a:endParaRPr lang="es-ES" sz="2400" b="1" dirty="0">
              <a:solidFill>
                <a:schemeClr val="bg1"/>
              </a:solidFill>
            </a:endParaRPr>
          </a:p>
        </p:txBody>
      </p:sp>
      <p:pic>
        <p:nvPicPr>
          <p:cNvPr id="2050" name="Picture 2" descr="http://www.sweetfuel-project.eu/var/projets/storage/images/sweetfuel/project/methodology/breeding_for_drought/1882-16-eng-GB/breeding_for_drought_reference.jpg"/>
          <p:cNvPicPr>
            <a:picLocks noChangeAspect="1" noChangeArrowheads="1"/>
          </p:cNvPicPr>
          <p:nvPr/>
        </p:nvPicPr>
        <p:blipFill>
          <a:blip r:embed="rId3" cstate="print"/>
          <a:srcRect/>
          <a:stretch>
            <a:fillRect/>
          </a:stretch>
        </p:blipFill>
        <p:spPr bwMode="auto">
          <a:xfrm>
            <a:off x="6421929" y="2636912"/>
            <a:ext cx="2326535" cy="3672000"/>
          </a:xfrm>
          <a:prstGeom prst="rect">
            <a:avLst/>
          </a:prstGeom>
          <a:noFill/>
        </p:spPr>
      </p:pic>
    </p:spTree>
    <p:extLst>
      <p:ext uri="{BB962C8B-B14F-4D97-AF65-F5344CB8AC3E}">
        <p14:creationId xmlns:p14="http://schemas.microsoft.com/office/powerpoint/2010/main" xmlns="" val="209236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bwMode="auto">
          <a:xfrm>
            <a:off x="323528"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¿Cómo usar el agua disponible más eficientemente?</a:t>
            </a:r>
          </a:p>
          <a:p>
            <a:pPr marL="0" indent="0">
              <a:buNone/>
            </a:pPr>
            <a:endParaRPr lang="es-ES" sz="2400" dirty="0" smtClean="0"/>
          </a:p>
          <a:p>
            <a:pPr marL="0" indent="0">
              <a:buFontTx/>
              <a:buNone/>
            </a:pPr>
            <a:endParaRPr lang="es-ES" sz="2400" b="1" dirty="0"/>
          </a:p>
        </p:txBody>
      </p:sp>
      <p:sp>
        <p:nvSpPr>
          <p:cNvPr id="42" name="Content Placeholder 3"/>
          <p:cNvSpPr txBox="1">
            <a:spLocks/>
          </p:cNvSpPr>
          <p:nvPr/>
        </p:nvSpPr>
        <p:spPr bwMode="auto">
          <a:xfrm>
            <a:off x="179512" y="2708920"/>
            <a:ext cx="8676456" cy="3456384"/>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2400" b="1" dirty="0" smtClean="0">
                <a:solidFill>
                  <a:schemeClr val="bg1"/>
                </a:solidFill>
              </a:rPr>
              <a:t> Entendiendo y reduciendo la brecha de rendimiento:</a:t>
            </a:r>
          </a:p>
          <a:p>
            <a:pPr marL="0" indent="0">
              <a:buNone/>
            </a:pPr>
            <a:r>
              <a:rPr lang="es-ES" sz="2400" b="1" dirty="0" smtClean="0">
                <a:solidFill>
                  <a:srgbClr val="FF0000"/>
                </a:solidFill>
              </a:rPr>
              <a:t>	OTRAS LIMITATIONES NO DEBIDAS AL AGUA</a:t>
            </a:r>
            <a:r>
              <a:rPr lang="es-ES" sz="1200" b="1" dirty="0" smtClean="0">
                <a:solidFill>
                  <a:schemeClr val="bg1"/>
                </a:solidFill>
              </a:rPr>
              <a:t/>
            </a:r>
            <a:br>
              <a:rPr lang="es-ES" sz="1200" b="1" dirty="0" smtClean="0">
                <a:solidFill>
                  <a:schemeClr val="bg1"/>
                </a:solidFill>
              </a:rPr>
            </a:br>
            <a:endParaRPr lang="es-ES" sz="1200" b="1" dirty="0" smtClean="0">
              <a:solidFill>
                <a:schemeClr val="bg1"/>
              </a:solidFill>
            </a:endParaRPr>
          </a:p>
          <a:p>
            <a:pPr marL="400050" lvl="1" indent="0"/>
            <a:r>
              <a:rPr lang="es-ES" sz="2200" b="1" dirty="0" smtClean="0">
                <a:solidFill>
                  <a:schemeClr val="bg1"/>
                </a:solidFill>
              </a:rPr>
              <a:t> mejorar el manejo con</a:t>
            </a:r>
            <a:br>
              <a:rPr lang="es-ES" sz="2200" b="1" dirty="0" smtClean="0">
                <a:solidFill>
                  <a:schemeClr val="bg1"/>
                </a:solidFill>
              </a:rPr>
            </a:br>
            <a:r>
              <a:rPr lang="es-ES" sz="2200" b="1" dirty="0" smtClean="0">
                <a:solidFill>
                  <a:schemeClr val="bg1"/>
                </a:solidFill>
              </a:rPr>
              <a:t>   sistema de toma de</a:t>
            </a:r>
            <a:br>
              <a:rPr lang="es-ES" sz="2200" b="1" dirty="0" smtClean="0">
                <a:solidFill>
                  <a:schemeClr val="bg1"/>
                </a:solidFill>
              </a:rPr>
            </a:br>
            <a:r>
              <a:rPr lang="es-ES" sz="2200" b="1" dirty="0" smtClean="0">
                <a:solidFill>
                  <a:schemeClr val="bg1"/>
                </a:solidFill>
              </a:rPr>
              <a:t>   decisiones (DSS) </a:t>
            </a:r>
          </a:p>
          <a:p>
            <a:pPr marL="400050" lvl="1" indent="0"/>
            <a:r>
              <a:rPr lang="es-ES" sz="2200" b="1" dirty="0" smtClean="0">
                <a:solidFill>
                  <a:schemeClr val="bg1"/>
                </a:solidFill>
              </a:rPr>
              <a:t> rotación de cultivos</a:t>
            </a:r>
          </a:p>
          <a:p>
            <a:pPr marL="400050" lvl="1" indent="0"/>
            <a:r>
              <a:rPr lang="es-ES" sz="2200" b="1" dirty="0" smtClean="0">
                <a:solidFill>
                  <a:schemeClr val="bg1"/>
                </a:solidFill>
              </a:rPr>
              <a:t> </a:t>
            </a:r>
            <a:r>
              <a:rPr lang="es-ES" sz="2200" b="1" dirty="0" err="1" smtClean="0">
                <a:solidFill>
                  <a:schemeClr val="bg1"/>
                </a:solidFill>
              </a:rPr>
              <a:t>fertirrigation</a:t>
            </a:r>
            <a:r>
              <a:rPr lang="es-ES" sz="2200" b="1" dirty="0" smtClean="0">
                <a:solidFill>
                  <a:schemeClr val="bg1"/>
                </a:solidFill>
              </a:rPr>
              <a:t> </a:t>
            </a:r>
          </a:p>
          <a:p>
            <a:pPr marL="400050" lvl="1" indent="0"/>
            <a:r>
              <a:rPr lang="es-ES" sz="2200" b="1" dirty="0" smtClean="0">
                <a:solidFill>
                  <a:schemeClr val="bg1"/>
                </a:solidFill>
              </a:rPr>
              <a:t> rehabilitación del suelo</a:t>
            </a:r>
          </a:p>
          <a:p>
            <a:pPr marL="0" indent="0">
              <a:buNone/>
            </a:pPr>
            <a:r>
              <a:rPr lang="es-ES" sz="2200" b="1" dirty="0" smtClean="0">
                <a:solidFill>
                  <a:schemeClr val="bg1"/>
                </a:solidFill>
              </a:rPr>
              <a:t> </a:t>
            </a:r>
          </a:p>
          <a:p>
            <a:pPr marL="0" indent="0">
              <a:spcAft>
                <a:spcPts val="600"/>
              </a:spcAft>
              <a:buNone/>
            </a:pPr>
            <a:r>
              <a:rPr lang="es-ES" sz="1200" b="1" dirty="0" smtClean="0">
                <a:solidFill>
                  <a:schemeClr val="bg1"/>
                </a:solidFill>
                <a:sym typeface="Wingdings"/>
              </a:rPr>
              <a:t>	</a:t>
            </a:r>
            <a:endParaRPr lang="es-ES" sz="1200" b="1" dirty="0" smtClean="0">
              <a:solidFill>
                <a:schemeClr val="accent1">
                  <a:lumMod val="50000"/>
                </a:schemeClr>
              </a:solidFill>
            </a:endParaRPr>
          </a:p>
          <a:p>
            <a:pPr marL="0" indent="0">
              <a:buNone/>
            </a:pPr>
            <a:endParaRPr lang="es-ES" sz="2400" b="1" dirty="0" smtClean="0">
              <a:solidFill>
                <a:schemeClr val="bg1"/>
              </a:solidFill>
            </a:endParaRPr>
          </a:p>
          <a:p>
            <a:pPr marL="0" indent="0">
              <a:buFontTx/>
              <a:buNone/>
            </a:pPr>
            <a:endParaRPr lang="es-ES" sz="2400" b="1" dirty="0">
              <a:solidFill>
                <a:schemeClr val="bg1"/>
              </a:solidFill>
            </a:endParaRPr>
          </a:p>
        </p:txBody>
      </p:sp>
      <p:pic>
        <p:nvPicPr>
          <p:cNvPr id="6" name="5 Imagen"/>
          <p:cNvPicPr>
            <a:picLocks noChangeAspect="1"/>
          </p:cNvPicPr>
          <p:nvPr/>
        </p:nvPicPr>
        <p:blipFill>
          <a:blip r:embed="rId3" cstate="print"/>
          <a:srcRect l="10123" t="24251" r="34049" b="24092"/>
          <a:stretch>
            <a:fillRect/>
          </a:stretch>
        </p:blipFill>
        <p:spPr bwMode="auto">
          <a:xfrm>
            <a:off x="4344840" y="3537304"/>
            <a:ext cx="5051696" cy="2628000"/>
          </a:xfrm>
          <a:prstGeom prst="rect">
            <a:avLst/>
          </a:prstGeom>
          <a:noFill/>
          <a:ln w="9525">
            <a:noFill/>
            <a:miter lim="800000"/>
            <a:headEnd/>
            <a:tailEnd/>
          </a:ln>
        </p:spPr>
      </p:pic>
      <p:cxnSp>
        <p:nvCxnSpPr>
          <p:cNvPr id="8" name="7 Conector recto"/>
          <p:cNvCxnSpPr/>
          <p:nvPr/>
        </p:nvCxnSpPr>
        <p:spPr>
          <a:xfrm flipH="1">
            <a:off x="5436096" y="3717032"/>
            <a:ext cx="2088232" cy="20882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5868144" y="5157192"/>
            <a:ext cx="295232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4355976" y="6135107"/>
            <a:ext cx="2202847" cy="246221"/>
          </a:xfrm>
          <a:prstGeom prst="rect">
            <a:avLst/>
          </a:prstGeom>
        </p:spPr>
        <p:txBody>
          <a:bodyPr wrap="none">
            <a:spAutoFit/>
          </a:bodyPr>
          <a:lstStyle/>
          <a:p>
            <a:r>
              <a:rPr lang="en-US" sz="1000" dirty="0"/>
              <a:t>(Angus and </a:t>
            </a:r>
            <a:r>
              <a:rPr lang="en-GB" sz="1000" dirty="0"/>
              <a:t>van </a:t>
            </a:r>
            <a:r>
              <a:rPr lang="en-GB" sz="1000" dirty="0" err="1"/>
              <a:t>Herwaarden</a:t>
            </a:r>
            <a:r>
              <a:rPr lang="en-GB" sz="1000" dirty="0"/>
              <a:t>, 2001)</a:t>
            </a:r>
            <a:endParaRPr lang="es-ES" sz="1000" dirty="0"/>
          </a:p>
        </p:txBody>
      </p:sp>
      <p:sp>
        <p:nvSpPr>
          <p:cNvPr id="10" name="Titel 1"/>
          <p:cNvSpPr txBox="1">
            <a:spLocks/>
          </p:cNvSpPr>
          <p:nvPr/>
        </p:nvSpPr>
        <p:spPr bwMode="auto">
          <a:xfrm>
            <a:off x="-36512"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hangingPunct="1">
              <a:defRPr/>
            </a:pP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 ¿Qué estrategias, a escala finca, pueden</a:t>
            </a:r>
            <a:b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mejorar el uso eficiente del agua?</a:t>
            </a:r>
            <a:endParaRPr lang="es-ES" sz="25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02306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bwMode="auto">
          <a:xfrm>
            <a:off x="323528"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¿Cómo usar el agua disponible más eficientemente?</a:t>
            </a:r>
          </a:p>
          <a:p>
            <a:pPr marL="0" indent="0">
              <a:buNone/>
            </a:pPr>
            <a:endParaRPr lang="es-ES" sz="2400" dirty="0" smtClean="0"/>
          </a:p>
          <a:p>
            <a:pPr marL="0" indent="0">
              <a:buFontTx/>
              <a:buNone/>
            </a:pPr>
            <a:endParaRPr lang="es-ES" sz="2400" b="1" dirty="0"/>
          </a:p>
        </p:txBody>
      </p:sp>
      <p:sp>
        <p:nvSpPr>
          <p:cNvPr id="10" name="Content Placeholder 3"/>
          <p:cNvSpPr txBox="1">
            <a:spLocks/>
          </p:cNvSpPr>
          <p:nvPr/>
        </p:nvSpPr>
        <p:spPr bwMode="auto">
          <a:xfrm>
            <a:off x="467544" y="2708920"/>
            <a:ext cx="8136904" cy="3600400"/>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pPr>
            <a:endParaRPr lang="es-ES" sz="1200" b="1" dirty="0" smtClean="0">
              <a:solidFill>
                <a:schemeClr val="bg1"/>
              </a:solidFill>
            </a:endParaRPr>
          </a:p>
          <a:p>
            <a:pPr marL="0" indent="0"/>
            <a:r>
              <a:rPr lang="es-ES" sz="2400" b="1" dirty="0" smtClean="0">
                <a:solidFill>
                  <a:schemeClr val="bg1"/>
                </a:solidFill>
              </a:rPr>
              <a:t>  Produciendo el cultivo cuando la demanda de</a:t>
            </a:r>
            <a:br>
              <a:rPr lang="es-ES" sz="2400" b="1" dirty="0" smtClean="0">
                <a:solidFill>
                  <a:schemeClr val="bg1"/>
                </a:solidFill>
              </a:rPr>
            </a:br>
            <a:r>
              <a:rPr lang="es-ES" sz="2400" b="1" dirty="0" smtClean="0">
                <a:solidFill>
                  <a:schemeClr val="bg1"/>
                </a:solidFill>
              </a:rPr>
              <a:t>   agua es menor</a:t>
            </a:r>
            <a:br>
              <a:rPr lang="es-ES" sz="2400" b="1" dirty="0" smtClean="0">
                <a:solidFill>
                  <a:schemeClr val="bg1"/>
                </a:solidFill>
              </a:rPr>
            </a:br>
            <a:endParaRPr lang="es-ES" sz="2400" b="1" dirty="0" smtClean="0">
              <a:solidFill>
                <a:schemeClr val="bg1"/>
              </a:solidFill>
            </a:endParaRPr>
          </a:p>
          <a:p>
            <a:pPr marL="400050" lvl="1" indent="0"/>
            <a:r>
              <a:rPr lang="es-ES" sz="2200" b="1" dirty="0" smtClean="0">
                <a:solidFill>
                  <a:schemeClr val="bg1"/>
                </a:solidFill>
              </a:rPr>
              <a:t> coincidir con la lluvia</a:t>
            </a:r>
          </a:p>
          <a:p>
            <a:pPr marL="400050" lvl="1" indent="0"/>
            <a:r>
              <a:rPr lang="es-ES" sz="2200" b="1" dirty="0" smtClean="0">
                <a:solidFill>
                  <a:schemeClr val="bg1"/>
                </a:solidFill>
              </a:rPr>
              <a:t> orientación de hileras</a:t>
            </a:r>
          </a:p>
          <a:p>
            <a:pPr marL="400050" lvl="1" indent="0"/>
            <a:r>
              <a:rPr lang="es-ES" sz="2200" b="1" dirty="0" smtClean="0">
                <a:solidFill>
                  <a:schemeClr val="bg1"/>
                </a:solidFill>
              </a:rPr>
              <a:t> malla de sombreo</a:t>
            </a:r>
          </a:p>
          <a:p>
            <a:pPr marL="400050" lvl="1" indent="0"/>
            <a:r>
              <a:rPr lang="es-ES" sz="2200" b="1" dirty="0">
                <a:solidFill>
                  <a:schemeClr val="bg1"/>
                </a:solidFill>
              </a:rPr>
              <a:t> </a:t>
            </a:r>
            <a:r>
              <a:rPr lang="es-ES" sz="2200" b="1" dirty="0" smtClean="0">
                <a:solidFill>
                  <a:schemeClr val="bg1"/>
                </a:solidFill>
              </a:rPr>
              <a:t>caolín</a:t>
            </a:r>
          </a:p>
          <a:p>
            <a:pPr marL="0" indent="0">
              <a:spcAft>
                <a:spcPts val="600"/>
              </a:spcAft>
              <a:buNone/>
            </a:pPr>
            <a:r>
              <a:rPr lang="es-ES" sz="1200" b="1" dirty="0" smtClean="0">
                <a:solidFill>
                  <a:schemeClr val="bg1"/>
                </a:solidFill>
                <a:sym typeface="Wingdings"/>
              </a:rPr>
              <a:t>	</a:t>
            </a:r>
            <a:endParaRPr lang="es-ES" sz="1200" b="1" dirty="0" smtClean="0">
              <a:solidFill>
                <a:schemeClr val="accent1">
                  <a:lumMod val="50000"/>
                </a:schemeClr>
              </a:solidFill>
            </a:endParaRPr>
          </a:p>
          <a:p>
            <a:pPr marL="0" indent="0">
              <a:buNone/>
            </a:pPr>
            <a:endParaRPr lang="es-ES" sz="2400" b="1" dirty="0" smtClean="0">
              <a:solidFill>
                <a:schemeClr val="bg1"/>
              </a:solidFill>
            </a:endParaRPr>
          </a:p>
          <a:p>
            <a:pPr marL="0" indent="0">
              <a:buFontTx/>
              <a:buNone/>
            </a:pPr>
            <a:endParaRPr lang="es-ES" sz="2400" b="1" dirty="0">
              <a:solidFill>
                <a:schemeClr val="bg1"/>
              </a:solidFill>
            </a:endParaRPr>
          </a:p>
        </p:txBody>
      </p:sp>
      <p:pic>
        <p:nvPicPr>
          <p:cNvPr id="11" name="Picture 2" descr="C:\Users\HelenaG\Documents\a_IAS\Papers_Books_Congresos_Reviews\2015_GDEE_UPC_estudio caso\CA case study\Imagen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7366" y="3429328"/>
            <a:ext cx="4407122" cy="2952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el 1"/>
          <p:cNvSpPr txBox="1">
            <a:spLocks/>
          </p:cNvSpPr>
          <p:nvPr/>
        </p:nvSpPr>
        <p:spPr bwMode="auto">
          <a:xfrm>
            <a:off x="-36512"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hangingPunct="1">
              <a:defRPr/>
            </a:pP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 ¿Qué estrategias, a escala finca, pueden</a:t>
            </a:r>
            <a:b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mejorar el uso eficiente del agua?</a:t>
            </a:r>
            <a:endParaRPr lang="es-ES" sz="25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73135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bwMode="auto">
          <a:xfrm>
            <a:off x="323528" y="1700808"/>
            <a:ext cx="648072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smtClean="0"/>
              <a:t>¿Cómo mejorar la eficiencia del riego?</a:t>
            </a:r>
          </a:p>
          <a:p>
            <a:pPr marL="0" indent="0">
              <a:buNone/>
            </a:pPr>
            <a:endParaRPr lang="es-ES" sz="2400" dirty="0" smtClean="0"/>
          </a:p>
          <a:p>
            <a:pPr marL="0" indent="0">
              <a:buFontTx/>
              <a:buNone/>
            </a:pPr>
            <a:endParaRPr lang="es-ES" sz="2400" b="1" dirty="0"/>
          </a:p>
        </p:txBody>
      </p:sp>
      <p:sp>
        <p:nvSpPr>
          <p:cNvPr id="6" name="Content Placeholder 3"/>
          <p:cNvSpPr txBox="1">
            <a:spLocks/>
          </p:cNvSpPr>
          <p:nvPr/>
        </p:nvSpPr>
        <p:spPr bwMode="auto">
          <a:xfrm>
            <a:off x="467544" y="2204864"/>
            <a:ext cx="4176464" cy="2088232"/>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s-ES" sz="2000" b="1" dirty="0" smtClean="0">
                <a:solidFill>
                  <a:schemeClr val="bg1"/>
                </a:solidFill>
              </a:rPr>
              <a:t>SELECCIÓN DEL SISTEMA DE RIEGO </a:t>
            </a:r>
          </a:p>
          <a:p>
            <a:pPr marL="0" indent="0"/>
            <a:r>
              <a:rPr lang="es-ES" sz="2000" b="1" dirty="0" smtClean="0">
                <a:solidFill>
                  <a:schemeClr val="bg1"/>
                </a:solidFill>
              </a:rPr>
              <a:t> </a:t>
            </a:r>
            <a:r>
              <a:rPr lang="es-ES" sz="2000" dirty="0" smtClean="0">
                <a:solidFill>
                  <a:schemeClr val="bg1"/>
                </a:solidFill>
              </a:rPr>
              <a:t>Por inundación + laser </a:t>
            </a:r>
          </a:p>
          <a:p>
            <a:pPr marL="0" indent="0"/>
            <a:r>
              <a:rPr lang="es-ES" sz="2000" dirty="0">
                <a:solidFill>
                  <a:schemeClr val="bg1"/>
                </a:solidFill>
              </a:rPr>
              <a:t> </a:t>
            </a:r>
            <a:r>
              <a:rPr lang="es-ES" sz="2000" dirty="0" smtClean="0">
                <a:solidFill>
                  <a:schemeClr val="bg1"/>
                </a:solidFill>
              </a:rPr>
              <a:t>Aspersión</a:t>
            </a:r>
            <a:endParaRPr lang="es-ES" sz="2000" dirty="0">
              <a:solidFill>
                <a:schemeClr val="bg1"/>
              </a:solidFill>
            </a:endParaRPr>
          </a:p>
          <a:p>
            <a:pPr marL="0" indent="0"/>
            <a:r>
              <a:rPr lang="es-ES" sz="2000" dirty="0">
                <a:solidFill>
                  <a:schemeClr val="bg1"/>
                </a:solidFill>
              </a:rPr>
              <a:t> Goteo</a:t>
            </a:r>
          </a:p>
          <a:p>
            <a:pPr marL="0" indent="0">
              <a:spcAft>
                <a:spcPts val="1200"/>
              </a:spcAft>
            </a:pPr>
            <a:r>
              <a:rPr lang="es-ES" sz="2000" dirty="0">
                <a:solidFill>
                  <a:schemeClr val="bg1"/>
                </a:solidFill>
              </a:rPr>
              <a:t> </a:t>
            </a:r>
            <a:r>
              <a:rPr lang="es-ES" sz="2000" dirty="0" smtClean="0">
                <a:solidFill>
                  <a:schemeClr val="bg1"/>
                </a:solidFill>
              </a:rPr>
              <a:t>Enterrado</a:t>
            </a:r>
            <a:endParaRPr lang="es-ES" sz="2000" dirty="0">
              <a:solidFill>
                <a:schemeClr val="bg1"/>
              </a:solidFill>
            </a:endParaRPr>
          </a:p>
          <a:p>
            <a:pPr marL="0" indent="0">
              <a:spcAft>
                <a:spcPts val="1200"/>
              </a:spcAft>
            </a:pPr>
            <a:endParaRPr lang="es-ES" sz="2000" b="1" dirty="0">
              <a:solidFill>
                <a:schemeClr val="bg1"/>
              </a:solidFill>
              <a:sym typeface="Wingdings"/>
            </a:endParaRPr>
          </a:p>
          <a:p>
            <a:pPr marL="0" indent="0"/>
            <a:endParaRPr lang="es-ES" sz="2000" b="1" dirty="0" smtClean="0">
              <a:solidFill>
                <a:schemeClr val="bg1"/>
              </a:solidFill>
            </a:endParaRPr>
          </a:p>
          <a:p>
            <a:pPr marL="0" indent="0">
              <a:buNone/>
            </a:pPr>
            <a:endParaRPr lang="es-ES" sz="2000" dirty="0" smtClean="0"/>
          </a:p>
          <a:p>
            <a:pPr marL="0" indent="0">
              <a:buFontTx/>
              <a:buNone/>
            </a:pPr>
            <a:endParaRPr lang="es-ES" sz="2000" b="1" dirty="0">
              <a:solidFill>
                <a:schemeClr val="bg1"/>
              </a:solidFill>
            </a:endParaRPr>
          </a:p>
        </p:txBody>
      </p:sp>
      <p:sp>
        <p:nvSpPr>
          <p:cNvPr id="7" name="Content Placeholder 3"/>
          <p:cNvSpPr txBox="1">
            <a:spLocks/>
          </p:cNvSpPr>
          <p:nvPr/>
        </p:nvSpPr>
        <p:spPr bwMode="auto">
          <a:xfrm>
            <a:off x="4860032" y="2348880"/>
            <a:ext cx="4283968"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u="sng" dirty="0" smtClean="0">
                <a:solidFill>
                  <a:schemeClr val="accent1">
                    <a:lumMod val="50000"/>
                  </a:schemeClr>
                </a:solidFill>
              </a:rPr>
              <a:t>Uniformidad</a:t>
            </a:r>
          </a:p>
          <a:p>
            <a:pPr marL="0" indent="0">
              <a:buNone/>
            </a:pPr>
            <a:r>
              <a:rPr lang="es-ES" sz="2400" dirty="0" smtClean="0">
                <a:solidFill>
                  <a:schemeClr val="accent1">
                    <a:lumMod val="50000"/>
                  </a:schemeClr>
                </a:solidFill>
              </a:rPr>
              <a:t>Agua a la demanda </a:t>
            </a:r>
            <a:r>
              <a:rPr lang="es-ES" sz="2400" i="1" dirty="0" smtClean="0">
                <a:solidFill>
                  <a:schemeClr val="accent1">
                    <a:lumMod val="50000"/>
                  </a:schemeClr>
                </a:solidFill>
              </a:rPr>
              <a:t>vs</a:t>
            </a:r>
            <a:r>
              <a:rPr lang="es-ES" sz="2400" dirty="0" smtClean="0">
                <a:solidFill>
                  <a:schemeClr val="accent1">
                    <a:lumMod val="50000"/>
                  </a:schemeClr>
                </a:solidFill>
              </a:rPr>
              <a:t> turnos</a:t>
            </a:r>
          </a:p>
          <a:p>
            <a:pPr marL="0" indent="0">
              <a:buNone/>
            </a:pPr>
            <a:r>
              <a:rPr lang="es-ES" sz="2400" dirty="0" smtClean="0">
                <a:solidFill>
                  <a:schemeClr val="accent1">
                    <a:lumMod val="50000"/>
                  </a:schemeClr>
                </a:solidFill>
              </a:rPr>
              <a:t>Mantenimiento</a:t>
            </a:r>
          </a:p>
          <a:p>
            <a:pPr marL="0" indent="0">
              <a:buNone/>
            </a:pPr>
            <a:r>
              <a:rPr lang="es-ES" sz="2400" dirty="0" smtClean="0">
                <a:solidFill>
                  <a:schemeClr val="accent1">
                    <a:lumMod val="50000"/>
                  </a:schemeClr>
                </a:solidFill>
              </a:rPr>
              <a:t>Consumo de energía </a:t>
            </a:r>
          </a:p>
          <a:p>
            <a:pPr marL="0" indent="0">
              <a:buNone/>
            </a:pPr>
            <a:r>
              <a:rPr lang="es-ES" sz="2400" dirty="0" smtClean="0">
                <a:solidFill>
                  <a:schemeClr val="accent1">
                    <a:lumMod val="50000"/>
                  </a:schemeClr>
                </a:solidFill>
              </a:rPr>
              <a:t>Coste</a:t>
            </a:r>
          </a:p>
          <a:p>
            <a:pPr marL="0" indent="0">
              <a:buNone/>
            </a:pPr>
            <a:endParaRPr lang="es-ES" sz="2400" dirty="0" smtClean="0">
              <a:solidFill>
                <a:schemeClr val="accent1">
                  <a:lumMod val="50000"/>
                </a:schemeClr>
              </a:solidFill>
            </a:endParaRPr>
          </a:p>
          <a:p>
            <a:pPr marL="0" indent="0">
              <a:buFontTx/>
              <a:buNone/>
            </a:pPr>
            <a:endParaRPr lang="es-ES" sz="2400" dirty="0">
              <a:solidFill>
                <a:schemeClr val="accent1">
                  <a:lumMod val="50000"/>
                </a:schemeClr>
              </a:solidFill>
            </a:endParaRPr>
          </a:p>
        </p:txBody>
      </p:sp>
      <p:sp>
        <p:nvSpPr>
          <p:cNvPr id="8" name="Content Placeholder 3"/>
          <p:cNvSpPr txBox="1">
            <a:spLocks/>
          </p:cNvSpPr>
          <p:nvPr/>
        </p:nvSpPr>
        <p:spPr bwMode="auto">
          <a:xfrm>
            <a:off x="467544" y="4509120"/>
            <a:ext cx="4176464" cy="2160240"/>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s-ES" sz="2000" b="1" dirty="0" smtClean="0">
                <a:solidFill>
                  <a:schemeClr val="bg1"/>
                </a:solidFill>
              </a:rPr>
              <a:t>PROGRAMACIÓN DE RIEGO </a:t>
            </a:r>
          </a:p>
          <a:p>
            <a:pPr marL="0" indent="0"/>
            <a:r>
              <a:rPr lang="es-ES" sz="2000" b="1" dirty="0" smtClean="0">
                <a:solidFill>
                  <a:schemeClr val="bg1"/>
                </a:solidFill>
              </a:rPr>
              <a:t> </a:t>
            </a:r>
            <a:r>
              <a:rPr lang="es-ES" sz="2000" dirty="0" smtClean="0">
                <a:solidFill>
                  <a:schemeClr val="bg1"/>
                </a:solidFill>
              </a:rPr>
              <a:t>riego de precisión ayudado por</a:t>
            </a:r>
            <a:br>
              <a:rPr lang="es-ES" sz="2000" dirty="0" smtClean="0">
                <a:solidFill>
                  <a:schemeClr val="bg1"/>
                </a:solidFill>
              </a:rPr>
            </a:br>
            <a:r>
              <a:rPr lang="es-ES" sz="2000" dirty="0" smtClean="0">
                <a:solidFill>
                  <a:schemeClr val="bg1"/>
                </a:solidFill>
              </a:rPr>
              <a:t>  teledetección o sensores en suelo </a:t>
            </a:r>
          </a:p>
          <a:p>
            <a:pPr marL="0" indent="0"/>
            <a:r>
              <a:rPr lang="es-ES" sz="2000" dirty="0" smtClean="0">
                <a:solidFill>
                  <a:schemeClr val="bg1"/>
                </a:solidFill>
              </a:rPr>
              <a:t> riego suplementario </a:t>
            </a:r>
          </a:p>
          <a:p>
            <a:pPr marL="0" indent="0"/>
            <a:r>
              <a:rPr lang="es-ES" sz="2000" dirty="0" smtClean="0">
                <a:solidFill>
                  <a:schemeClr val="bg1"/>
                </a:solidFill>
              </a:rPr>
              <a:t> riego deficitario regulado </a:t>
            </a:r>
          </a:p>
          <a:p>
            <a:pPr marL="0" indent="0"/>
            <a:r>
              <a:rPr lang="es-ES" sz="2000" dirty="0" smtClean="0">
                <a:solidFill>
                  <a:schemeClr val="bg1"/>
                </a:solidFill>
              </a:rPr>
              <a:t> riego variable</a:t>
            </a:r>
            <a:endParaRPr lang="es-ES" sz="2000" dirty="0" smtClean="0">
              <a:solidFill>
                <a:schemeClr val="bg1"/>
              </a:solidFill>
              <a:sym typeface="Wingdings"/>
            </a:endParaRPr>
          </a:p>
          <a:p>
            <a:pPr marL="0" indent="0"/>
            <a:endParaRPr lang="es-ES" sz="2000" b="1" dirty="0" smtClean="0">
              <a:solidFill>
                <a:schemeClr val="bg1"/>
              </a:solidFill>
            </a:endParaRPr>
          </a:p>
          <a:p>
            <a:pPr marL="0" indent="0">
              <a:buNone/>
            </a:pPr>
            <a:endParaRPr lang="es-ES" sz="2000" dirty="0" smtClean="0"/>
          </a:p>
          <a:p>
            <a:pPr marL="0" indent="0">
              <a:buFontTx/>
              <a:buNone/>
            </a:pPr>
            <a:endParaRPr lang="es-ES" sz="2000" b="1" dirty="0">
              <a:solidFill>
                <a:schemeClr val="bg1"/>
              </a:solidFill>
            </a:endParaRPr>
          </a:p>
        </p:txBody>
      </p:sp>
      <p:sp>
        <p:nvSpPr>
          <p:cNvPr id="10" name="Content Placeholder 3"/>
          <p:cNvSpPr txBox="1">
            <a:spLocks/>
          </p:cNvSpPr>
          <p:nvPr/>
        </p:nvSpPr>
        <p:spPr bwMode="auto">
          <a:xfrm>
            <a:off x="4914292" y="4725144"/>
            <a:ext cx="412220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smtClean="0">
                <a:solidFill>
                  <a:srgbClr val="FF0000"/>
                </a:solidFill>
              </a:rPr>
              <a:t>Agua a la demanda</a:t>
            </a:r>
          </a:p>
          <a:p>
            <a:pPr marL="0" indent="0">
              <a:buNone/>
            </a:pPr>
            <a:r>
              <a:rPr lang="es-ES" sz="2400" dirty="0" smtClean="0">
                <a:solidFill>
                  <a:schemeClr val="accent1">
                    <a:lumMod val="50000"/>
                  </a:schemeClr>
                </a:solidFill>
              </a:rPr>
              <a:t>Coste </a:t>
            </a:r>
            <a:r>
              <a:rPr lang="es-ES" sz="2400" i="1" dirty="0" smtClean="0">
                <a:solidFill>
                  <a:schemeClr val="accent1">
                    <a:lumMod val="50000"/>
                  </a:schemeClr>
                </a:solidFill>
              </a:rPr>
              <a:t>vs</a:t>
            </a:r>
            <a:r>
              <a:rPr lang="es-ES" sz="2400" dirty="0" smtClean="0">
                <a:solidFill>
                  <a:schemeClr val="accent1">
                    <a:lumMod val="50000"/>
                  </a:schemeClr>
                </a:solidFill>
              </a:rPr>
              <a:t> ahorro?</a:t>
            </a:r>
          </a:p>
          <a:p>
            <a:pPr marL="0" indent="0">
              <a:buNone/>
            </a:pPr>
            <a:r>
              <a:rPr lang="es-ES" sz="2400" dirty="0" smtClean="0">
                <a:solidFill>
                  <a:schemeClr val="accent1">
                    <a:lumMod val="50000"/>
                  </a:schemeClr>
                </a:solidFill>
              </a:rPr>
              <a:t>Complejidad / autonomía?</a:t>
            </a:r>
          </a:p>
          <a:p>
            <a:pPr marL="0" indent="0">
              <a:buNone/>
            </a:pPr>
            <a:r>
              <a:rPr lang="es-ES" sz="2400" dirty="0" smtClean="0">
                <a:solidFill>
                  <a:schemeClr val="accent1">
                    <a:lumMod val="50000"/>
                  </a:schemeClr>
                </a:solidFill>
              </a:rPr>
              <a:t>Riesgos?</a:t>
            </a:r>
          </a:p>
          <a:p>
            <a:pPr marL="0" indent="0">
              <a:buNone/>
            </a:pPr>
            <a:endParaRPr lang="es-ES" sz="2400" dirty="0" smtClean="0">
              <a:solidFill>
                <a:schemeClr val="accent1">
                  <a:lumMod val="50000"/>
                </a:schemeClr>
              </a:solidFill>
            </a:endParaRPr>
          </a:p>
          <a:p>
            <a:pPr marL="0" indent="0">
              <a:buFontTx/>
              <a:buNone/>
            </a:pPr>
            <a:endParaRPr lang="es-ES" sz="2400" dirty="0">
              <a:solidFill>
                <a:schemeClr val="accent1">
                  <a:lumMod val="50000"/>
                </a:schemeClr>
              </a:solidFill>
            </a:endParaRPr>
          </a:p>
        </p:txBody>
      </p:sp>
      <p:sp>
        <p:nvSpPr>
          <p:cNvPr id="11" name="Titel 1"/>
          <p:cNvSpPr txBox="1">
            <a:spLocks/>
          </p:cNvSpPr>
          <p:nvPr/>
        </p:nvSpPr>
        <p:spPr bwMode="auto">
          <a:xfrm>
            <a:off x="-36512"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hangingPunct="1">
              <a:defRPr/>
            </a:pP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 ¿Qué estrategias, a escala finca, pueden</a:t>
            </a:r>
            <a:b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mejorar el uso eficiente del agua?</a:t>
            </a:r>
            <a:endParaRPr lang="es-ES" sz="25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25059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36512" y="18864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hangingPunct="1">
              <a:defRPr/>
            </a:pPr>
            <a:r>
              <a:rPr lang="es-ES" sz="2500" b="1" dirty="0">
                <a:solidFill>
                  <a:srgbClr val="7030A0"/>
                </a:solidFill>
                <a:latin typeface="Tahoma" panose="020B0604030504040204" pitchFamily="34" charset="0"/>
                <a:ea typeface="Tahoma" panose="020B0604030504040204" pitchFamily="34" charset="0"/>
                <a:cs typeface="Tahoma" panose="020B0604030504040204" pitchFamily="34" charset="0"/>
              </a:rPr>
              <a:t>3</a:t>
            </a:r>
            <a:r>
              <a:rPr lang="es-ES" sz="25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¿Cómo mejorar la </a:t>
            </a:r>
            <a:r>
              <a:rPr lang="es-ES" sz="2500" b="1" dirty="0">
                <a:solidFill>
                  <a:srgbClr val="7030A0"/>
                </a:solidFill>
                <a:latin typeface="Tahoma" panose="020B0604030504040204" pitchFamily="34" charset="0"/>
                <a:ea typeface="Tahoma" panose="020B0604030504040204" pitchFamily="34" charset="0"/>
                <a:cs typeface="Tahoma" panose="020B0604030504040204" pitchFamily="34" charset="0"/>
              </a:rPr>
              <a:t>resiliencia de la finca </a:t>
            </a:r>
            <a:r>
              <a:rPr lang="es-ES" sz="25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r>
            <a:br>
              <a:rPr lang="es-ES" sz="25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br>
            <a:r>
              <a:rPr lang="es-ES" sz="25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en </a:t>
            </a:r>
            <a:r>
              <a:rPr lang="es-ES" sz="2500" b="1" dirty="0">
                <a:solidFill>
                  <a:srgbClr val="7030A0"/>
                </a:solidFill>
                <a:latin typeface="Tahoma" panose="020B0604030504040204" pitchFamily="34" charset="0"/>
                <a:ea typeface="Tahoma" panose="020B0604030504040204" pitchFamily="34" charset="0"/>
                <a:cs typeface="Tahoma" panose="020B0604030504040204" pitchFamily="34" charset="0"/>
              </a:rPr>
              <a:t>situaciones de escasez de agua?</a:t>
            </a:r>
          </a:p>
        </p:txBody>
      </p:sp>
      <p:sp>
        <p:nvSpPr>
          <p:cNvPr id="13" name="Content Placeholder 3"/>
          <p:cNvSpPr txBox="1">
            <a:spLocks/>
          </p:cNvSpPr>
          <p:nvPr/>
        </p:nvSpPr>
        <p:spPr bwMode="auto">
          <a:xfrm>
            <a:off x="1115616" y="2492896"/>
            <a:ext cx="6840760" cy="3600400"/>
          </a:xfrm>
          <a:prstGeom prst="rect">
            <a:avLst/>
          </a:prstGeom>
          <a:solidFill>
            <a:srgbClr val="61A98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pPr>
            <a:endParaRPr lang="es-ES" sz="1200" b="1" dirty="0" smtClean="0">
              <a:solidFill>
                <a:schemeClr val="bg1"/>
              </a:solidFill>
            </a:endParaRPr>
          </a:p>
          <a:p>
            <a:pPr marL="0" indent="0"/>
            <a:r>
              <a:rPr lang="es-ES" sz="2400" b="1" dirty="0" smtClean="0">
                <a:solidFill>
                  <a:schemeClr val="bg1"/>
                </a:solidFill>
              </a:rPr>
              <a:t> Diversificación de cultivos en la finca y </a:t>
            </a:r>
            <a:br>
              <a:rPr lang="es-ES" sz="2400" b="1" dirty="0" smtClean="0">
                <a:solidFill>
                  <a:schemeClr val="bg1"/>
                </a:solidFill>
              </a:rPr>
            </a:br>
            <a:r>
              <a:rPr lang="es-ES" sz="2400" b="1" dirty="0" smtClean="0">
                <a:solidFill>
                  <a:schemeClr val="bg1"/>
                </a:solidFill>
              </a:rPr>
              <a:t>  en la parcela</a:t>
            </a:r>
          </a:p>
          <a:p>
            <a:pPr marL="0" indent="0"/>
            <a:endParaRPr lang="es-ES" sz="2400" b="1" dirty="0">
              <a:solidFill>
                <a:schemeClr val="bg1"/>
              </a:solidFill>
            </a:endParaRPr>
          </a:p>
          <a:p>
            <a:pPr marL="0" indent="0"/>
            <a:r>
              <a:rPr lang="es-ES" sz="2400" b="1" dirty="0">
                <a:solidFill>
                  <a:schemeClr val="bg1"/>
                </a:solidFill>
              </a:rPr>
              <a:t> Medidas de retención de agua</a:t>
            </a:r>
            <a:br>
              <a:rPr lang="es-ES" sz="2400" b="1" dirty="0">
                <a:solidFill>
                  <a:schemeClr val="bg1"/>
                </a:solidFill>
              </a:rPr>
            </a:br>
            <a:r>
              <a:rPr lang="es-ES" sz="2400" b="1" dirty="0">
                <a:solidFill>
                  <a:schemeClr val="bg1"/>
                </a:solidFill>
              </a:rPr>
              <a:t>   aprovechando el paisaje</a:t>
            </a:r>
            <a:br>
              <a:rPr lang="es-ES" sz="2400" b="1" dirty="0">
                <a:solidFill>
                  <a:schemeClr val="bg1"/>
                </a:solidFill>
              </a:rPr>
            </a:br>
            <a:endParaRPr lang="es-ES" sz="2400" b="1" dirty="0" smtClean="0">
              <a:solidFill>
                <a:schemeClr val="bg1"/>
              </a:solidFill>
            </a:endParaRPr>
          </a:p>
          <a:p>
            <a:pPr marL="0" indent="0"/>
            <a:r>
              <a:rPr lang="es-ES" sz="2400" b="1" dirty="0" smtClean="0">
                <a:solidFill>
                  <a:schemeClr val="bg1"/>
                </a:solidFill>
              </a:rPr>
              <a:t> Participación del agricultor en redes y</a:t>
            </a:r>
            <a:br>
              <a:rPr lang="es-ES" sz="2400" b="1" dirty="0" smtClean="0">
                <a:solidFill>
                  <a:schemeClr val="bg1"/>
                </a:solidFill>
              </a:rPr>
            </a:br>
            <a:r>
              <a:rPr lang="es-ES" sz="2400" b="1" dirty="0" smtClean="0">
                <a:solidFill>
                  <a:schemeClr val="bg1"/>
                </a:solidFill>
              </a:rPr>
              <a:t>   cooperativas</a:t>
            </a:r>
          </a:p>
          <a:p>
            <a:pPr marL="0" indent="0"/>
            <a:endParaRPr lang="es-ES" sz="2400" b="1" dirty="0">
              <a:solidFill>
                <a:schemeClr val="bg1"/>
              </a:solidFill>
            </a:endParaRPr>
          </a:p>
        </p:txBody>
      </p:sp>
    </p:spTree>
    <p:extLst>
      <p:ext uri="{BB962C8B-B14F-4D97-AF65-F5344CB8AC3E}">
        <p14:creationId xmlns:p14="http://schemas.microsoft.com/office/powerpoint/2010/main" xmlns="" val="4253045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74638"/>
            <a:ext cx="8229600" cy="1143000"/>
          </a:xfrm>
        </p:spPr>
        <p:txBody>
          <a:bodyPr/>
          <a:lstStyle/>
          <a:p>
            <a:pPr lvl="0"/>
            <a:r>
              <a:rPr lang="es-ES" dirty="0" smtClean="0"/>
              <a:t>Nuevos desarrollos</a:t>
            </a:r>
            <a:br>
              <a:rPr lang="es-ES" dirty="0" smtClean="0"/>
            </a:br>
            <a:endParaRPr lang="es-E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9860" y="44624"/>
            <a:ext cx="4958644" cy="1970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827584" y="2780928"/>
            <a:ext cx="6408712" cy="369332"/>
          </a:xfrm>
          <a:prstGeom prst="rect">
            <a:avLst/>
          </a:prstGeom>
          <a:noFill/>
        </p:spPr>
        <p:txBody>
          <a:bodyPr wrap="square" rtlCol="0">
            <a:spAutoFit/>
          </a:bodyPr>
          <a:lstStyle/>
          <a:p>
            <a:endParaRPr lang="en-GB"/>
          </a:p>
        </p:txBody>
      </p:sp>
      <p:sp>
        <p:nvSpPr>
          <p:cNvPr id="5" name="Espace réservé du contenu 2"/>
          <p:cNvSpPr txBox="1">
            <a:spLocks/>
          </p:cNvSpPr>
          <p:nvPr/>
        </p:nvSpPr>
        <p:spPr bwMode="auto">
          <a:xfrm>
            <a:off x="323528" y="2060848"/>
            <a:ext cx="8820472" cy="428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s-ES" sz="2000" dirty="0" smtClean="0"/>
              <a:t>Determinar referencias locales de la productividad del agua bajo buenas prácticas agronómicas para poder compararse </a:t>
            </a:r>
          </a:p>
          <a:p>
            <a:pPr eaLnBrk="1" hangingPunct="1"/>
            <a:r>
              <a:rPr lang="es-ES" sz="2000" dirty="0" smtClean="0"/>
              <a:t>Cultivos de primavera menos sensibles a bajas temperaturas para adelantar la siembra y cultivar en invierno </a:t>
            </a:r>
          </a:p>
          <a:p>
            <a:pPr eaLnBrk="1" hangingPunct="1"/>
            <a:r>
              <a:rPr lang="es-ES" sz="2000" dirty="0" smtClean="0"/>
              <a:t>Productos para retener agua en el suelo (</a:t>
            </a:r>
            <a:r>
              <a:rPr lang="es-ES" sz="2000" dirty="0" err="1" smtClean="0"/>
              <a:t>e.g.</a:t>
            </a:r>
            <a:r>
              <a:rPr lang="es-ES" sz="2000" dirty="0" smtClean="0"/>
              <a:t> hidrogel)</a:t>
            </a:r>
          </a:p>
          <a:p>
            <a:r>
              <a:rPr lang="es-ES" sz="2000" dirty="0" smtClean="0"/>
              <a:t>Programación de riegos: nuevos sensores de suelo o planta; calibración de </a:t>
            </a:r>
            <a:r>
              <a:rPr lang="es-ES" sz="2000" dirty="0"/>
              <a:t>modelos </a:t>
            </a:r>
            <a:r>
              <a:rPr lang="es-ES" sz="2000" dirty="0" smtClean="0"/>
              <a:t>en condiciones locales y modelos compatibles con teledetección y servicios on-line</a:t>
            </a:r>
            <a:r>
              <a:rPr lang="es-ES" sz="1000" dirty="0" smtClean="0"/>
              <a:t>.</a:t>
            </a:r>
          </a:p>
          <a:p>
            <a:pPr eaLnBrk="1" hangingPunct="1"/>
            <a:r>
              <a:rPr lang="es-ES" sz="2000" dirty="0" smtClean="0"/>
              <a:t>Construir humedales en la finca </a:t>
            </a:r>
          </a:p>
          <a:p>
            <a:pPr eaLnBrk="1" hangingPunct="1"/>
            <a:r>
              <a:rPr lang="es-ES" sz="2000" dirty="0" smtClean="0"/>
              <a:t>Nuevas soluciones para mejorar el reciclado de agua en finca y usar agua con algo de salinidad</a:t>
            </a:r>
          </a:p>
          <a:p>
            <a:pPr eaLnBrk="1" hangingPunct="1"/>
            <a:r>
              <a:rPr lang="es-ES" sz="2000" dirty="0" smtClean="0">
                <a:solidFill>
                  <a:srgbClr val="0070C0"/>
                </a:solidFill>
              </a:rPr>
              <a:t>Efectos a otras escalas (</a:t>
            </a:r>
            <a:r>
              <a:rPr lang="es-ES" sz="2000" dirty="0" err="1" smtClean="0">
                <a:solidFill>
                  <a:srgbClr val="0070C0"/>
                </a:solidFill>
              </a:rPr>
              <a:t>e.g.</a:t>
            </a:r>
            <a:r>
              <a:rPr lang="es-ES" sz="2000" dirty="0" smtClean="0">
                <a:solidFill>
                  <a:srgbClr val="0070C0"/>
                </a:solidFill>
              </a:rPr>
              <a:t> cuenca) </a:t>
            </a:r>
            <a:endParaRPr lang="es-ES" sz="2000" dirty="0">
              <a:solidFill>
                <a:srgbClr val="0070C0"/>
              </a:solidFill>
            </a:endParaRPr>
          </a:p>
        </p:txBody>
      </p:sp>
    </p:spTree>
    <p:extLst>
      <p:ext uri="{BB962C8B-B14F-4D97-AF65-F5344CB8AC3E}">
        <p14:creationId xmlns:p14="http://schemas.microsoft.com/office/powerpoint/2010/main" xmlns="" val="3633516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dirty="0" smtClean="0"/>
              <a:t>Factores generales y barreras que limitan la adopción de estrategias</a:t>
            </a:r>
            <a:endParaRPr lang="es-ES" dirty="0"/>
          </a:p>
        </p:txBody>
      </p:sp>
      <p:sp>
        <p:nvSpPr>
          <p:cNvPr id="3" name="Espace réservé du contenu 2"/>
          <p:cNvSpPr>
            <a:spLocks noGrp="1"/>
          </p:cNvSpPr>
          <p:nvPr>
            <p:ph idx="1"/>
          </p:nvPr>
        </p:nvSpPr>
        <p:spPr>
          <a:xfrm>
            <a:off x="467544" y="1772816"/>
            <a:ext cx="8579296" cy="4281339"/>
          </a:xfrm>
        </p:spPr>
        <p:txBody>
          <a:bodyPr/>
          <a:lstStyle/>
          <a:p>
            <a:pPr lvl="0"/>
            <a:r>
              <a:rPr lang="es-ES" sz="2200" dirty="0" smtClean="0"/>
              <a:t>Falta de </a:t>
            </a:r>
          </a:p>
          <a:p>
            <a:pPr lvl="1"/>
            <a:r>
              <a:rPr lang="es-ES" sz="1800" dirty="0" smtClean="0"/>
              <a:t>costes-beneficios asociados a la adopción de la estrategia </a:t>
            </a:r>
          </a:p>
          <a:p>
            <a:pPr lvl="1"/>
            <a:r>
              <a:rPr lang="es-ES" sz="1800" dirty="0" smtClean="0"/>
              <a:t>evaluación clara del impacto en la conservación de agua</a:t>
            </a:r>
          </a:p>
          <a:p>
            <a:pPr lvl="1"/>
            <a:r>
              <a:rPr lang="es-ES" sz="1800" dirty="0" smtClean="0"/>
              <a:t>referencias locales de productividad del agua para comparar</a:t>
            </a:r>
          </a:p>
          <a:p>
            <a:pPr lvl="1"/>
            <a:r>
              <a:rPr lang="es-ES" sz="1800" dirty="0" smtClean="0"/>
              <a:t>Resultados a largo plazo y efectos ambientales de las estrategias en condiciones locales </a:t>
            </a:r>
          </a:p>
          <a:p>
            <a:pPr lvl="1"/>
            <a:endParaRPr lang="es-ES" sz="1800" dirty="0" smtClean="0"/>
          </a:p>
          <a:p>
            <a:pPr lvl="1"/>
            <a:endParaRPr lang="es-ES" sz="1800" dirty="0" smtClean="0"/>
          </a:p>
          <a:p>
            <a:pPr lvl="1"/>
            <a:endParaRPr lang="es-ES" sz="1800" dirty="0" smtClean="0"/>
          </a:p>
          <a:p>
            <a:pPr lvl="1"/>
            <a:endParaRPr lang="es-ES" sz="1800" dirty="0" smtClean="0"/>
          </a:p>
          <a:p>
            <a:pPr lvl="1"/>
            <a:endParaRPr lang="es-ES" sz="1800" dirty="0" smtClean="0"/>
          </a:p>
          <a:p>
            <a:pPr lvl="1"/>
            <a:endParaRPr lang="es-ES" sz="1800" dirty="0" smtClean="0"/>
          </a:p>
        </p:txBody>
      </p:sp>
      <p:sp>
        <p:nvSpPr>
          <p:cNvPr id="4" name="Espace réservé du contenu 2"/>
          <p:cNvSpPr txBox="1">
            <a:spLocks/>
          </p:cNvSpPr>
          <p:nvPr/>
        </p:nvSpPr>
        <p:spPr bwMode="auto">
          <a:xfrm>
            <a:off x="457200" y="3789041"/>
            <a:ext cx="8579296" cy="1800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ES" sz="2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Débil o Falta de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ES" sz="1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Apoyo institucional para la formación, asesoría técnica o investigación práctica son elementos claves en la adopción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ES" sz="1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Confianza de los agricultores en los asesores</a:t>
            </a:r>
          </a:p>
        </p:txBody>
      </p:sp>
      <p:sp>
        <p:nvSpPr>
          <p:cNvPr id="5" name="Espace réservé du contenu 2"/>
          <p:cNvSpPr txBox="1">
            <a:spLocks/>
          </p:cNvSpPr>
          <p:nvPr/>
        </p:nvSpPr>
        <p:spPr bwMode="auto">
          <a:xfrm>
            <a:off x="457200" y="5229201"/>
            <a:ext cx="8579296" cy="1080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ES" sz="2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Gran parte de la investigación pública en ciencias agrarias está centrada en temas publicables más que en temas prácticos</a:t>
            </a:r>
            <a:endParaRPr kumimoji="0" lang="es-ES" sz="2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812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t>
            </a:r>
            <a:r>
              <a:rPr lang="en-GB" dirty="0" err="1" smtClean="0"/>
              <a:t>Qué</a:t>
            </a:r>
            <a:r>
              <a:rPr lang="en-GB" dirty="0" smtClean="0"/>
              <a:t> son los </a:t>
            </a:r>
            <a:r>
              <a:rPr lang="en-GB" dirty="0" err="1" smtClean="0"/>
              <a:t>Grupos</a:t>
            </a:r>
            <a:r>
              <a:rPr lang="en-GB" dirty="0" smtClean="0"/>
              <a:t> </a:t>
            </a:r>
            <a:r>
              <a:rPr lang="en-GB" dirty="0" err="1" smtClean="0"/>
              <a:t>Focales</a:t>
            </a:r>
            <a:r>
              <a:rPr lang="en-GB" dirty="0" smtClean="0"/>
              <a:t> de EIP-AGRI? </a:t>
            </a:r>
            <a:endParaRPr lang="en-GB" dirty="0"/>
          </a:p>
        </p:txBody>
      </p:sp>
      <p:grpSp>
        <p:nvGrpSpPr>
          <p:cNvPr id="4" name="Groep 33"/>
          <p:cNvGrpSpPr/>
          <p:nvPr/>
        </p:nvGrpSpPr>
        <p:grpSpPr>
          <a:xfrm>
            <a:off x="5508104" y="1700808"/>
            <a:ext cx="3456384" cy="4464496"/>
            <a:chOff x="3039872" y="1146894"/>
            <a:chExt cx="3064256" cy="4564211"/>
          </a:xfrm>
        </p:grpSpPr>
        <p:grpSp>
          <p:nvGrpSpPr>
            <p:cNvPr id="5" name="Groep 21"/>
            <p:cNvGrpSpPr/>
            <p:nvPr/>
          </p:nvGrpSpPr>
          <p:grpSpPr>
            <a:xfrm>
              <a:off x="4630928" y="1146894"/>
              <a:ext cx="1473200" cy="1693333"/>
              <a:chOff x="2322570" y="109388"/>
              <a:chExt cx="1473200" cy="1693333"/>
            </a:xfrm>
          </p:grpSpPr>
          <p:sp>
            <p:nvSpPr>
              <p:cNvPr id="15" name="Zeshoek 31"/>
              <p:cNvSpPr/>
              <p:nvPr/>
            </p:nvSpPr>
            <p:spPr>
              <a:xfrm rot="5400000">
                <a:off x="2212503" y="219455"/>
                <a:ext cx="1693333" cy="1473200"/>
              </a:xfrm>
              <a:prstGeom prst="hexagon">
                <a:avLst>
                  <a:gd name="adj" fmla="val 25000"/>
                  <a:gd name="vf" fmla="val 115470"/>
                </a:avLst>
              </a:prstGeom>
              <a:solidFill>
                <a:srgbClr val="92D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Zeshoek 4"/>
              <p:cNvSpPr/>
              <p:nvPr/>
            </p:nvSpPr>
            <p:spPr>
              <a:xfrm>
                <a:off x="2327481" y="373267"/>
                <a:ext cx="1468289" cy="1165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eaLnBrk="1" fontAlgn="auto" hangingPunct="1">
                  <a:lnSpc>
                    <a:spcPct val="90000"/>
                  </a:lnSpc>
                  <a:spcAft>
                    <a:spcPct val="35000"/>
                  </a:spcAft>
                </a:pPr>
                <a:r>
                  <a:rPr lang="nl-BE" sz="1600" b="1" dirty="0">
                    <a:solidFill>
                      <a:prstClr val="white"/>
                    </a:solidFill>
                    <a:latin typeface="Tahoma" panose="020B0604030504040204" pitchFamily="34" charset="0"/>
                    <a:ea typeface="Tahoma" panose="020B0604030504040204" pitchFamily="34" charset="0"/>
                    <a:cs typeface="Tahoma" panose="020B0604030504040204" pitchFamily="34" charset="0"/>
                  </a:rPr>
                  <a:t>Ideas </a:t>
                </a:r>
                <a:r>
                  <a:rPr lang="nl-BE" sz="16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para Grupos Operacionales</a:t>
                </a:r>
                <a:endParaRPr lang="en-GB" sz="1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ep 22"/>
            <p:cNvGrpSpPr/>
            <p:nvPr/>
          </p:nvGrpSpPr>
          <p:grpSpPr>
            <a:xfrm>
              <a:off x="3039872" y="1146894"/>
              <a:ext cx="1473200" cy="1693333"/>
              <a:chOff x="731514" y="109388"/>
              <a:chExt cx="1473200" cy="1693333"/>
            </a:xfrm>
          </p:grpSpPr>
          <p:sp>
            <p:nvSpPr>
              <p:cNvPr id="13" name="Zeshoek 29"/>
              <p:cNvSpPr/>
              <p:nvPr/>
            </p:nvSpPr>
            <p:spPr>
              <a:xfrm rot="5400000">
                <a:off x="621447" y="219455"/>
                <a:ext cx="1693333" cy="1473200"/>
              </a:xfrm>
              <a:prstGeom prst="hexagon">
                <a:avLst>
                  <a:gd name="adj" fmla="val 25000"/>
                  <a:gd name="vf" fmla="val 115470"/>
                </a:avLst>
              </a:prstGeom>
              <a:solidFill>
                <a:srgbClr val="92D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Zeshoek 6"/>
              <p:cNvSpPr/>
              <p:nvPr/>
            </p:nvSpPr>
            <p:spPr>
              <a:xfrm>
                <a:off x="897248" y="373267"/>
                <a:ext cx="1111039" cy="1165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eaLnBrk="1" fontAlgn="auto" hangingPunct="1">
                  <a:lnSpc>
                    <a:spcPct val="90000"/>
                  </a:lnSpc>
                  <a:spcAft>
                    <a:spcPct val="35000"/>
                  </a:spcAft>
                </a:pPr>
                <a:r>
                  <a:rPr lang="es-ES" sz="1600" b="1" smtClean="0">
                    <a:solidFill>
                      <a:prstClr val="white"/>
                    </a:solidFill>
                    <a:latin typeface="Tahoma" panose="020B0604030504040204" pitchFamily="34" charset="0"/>
                    <a:ea typeface="Tahoma" panose="020B0604030504040204" pitchFamily="34" charset="0"/>
                    <a:cs typeface="Tahoma" panose="020B0604030504040204" pitchFamily="34" charset="0"/>
                  </a:rPr>
                  <a:t>Prioridades para  innovar</a:t>
                </a:r>
                <a:endParaRPr lang="es-ES" sz="16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oep 23"/>
            <p:cNvGrpSpPr/>
            <p:nvPr/>
          </p:nvGrpSpPr>
          <p:grpSpPr>
            <a:xfrm>
              <a:off x="3742097" y="2584196"/>
              <a:ext cx="1659805" cy="1693333"/>
              <a:chOff x="1433739" y="1546690"/>
              <a:chExt cx="1659805" cy="1693333"/>
            </a:xfrm>
          </p:grpSpPr>
          <p:sp>
            <p:nvSpPr>
              <p:cNvPr id="11" name="Zeshoek 27"/>
              <p:cNvSpPr/>
              <p:nvPr/>
            </p:nvSpPr>
            <p:spPr>
              <a:xfrm rot="5400000">
                <a:off x="1413927" y="1656757"/>
                <a:ext cx="1693333" cy="1473200"/>
              </a:xfrm>
              <a:prstGeom prst="hexagon">
                <a:avLst>
                  <a:gd name="adj" fmla="val 25000"/>
                  <a:gd name="vf" fmla="val 115470"/>
                </a:avLst>
              </a:prstGeom>
              <a:solidFill>
                <a:srgbClr val="92D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Zeshoek 8"/>
              <p:cNvSpPr/>
              <p:nvPr/>
            </p:nvSpPr>
            <p:spPr>
              <a:xfrm>
                <a:off x="1433739" y="1810569"/>
                <a:ext cx="1659805" cy="1165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eaLnBrk="1" fontAlgn="auto" hangingPunct="1">
                  <a:spcAft>
                    <a:spcPts val="0"/>
                  </a:spcAft>
                </a:pPr>
                <a:r>
                  <a:rPr lang="es-ES" sz="1600" b="1" smtClean="0">
                    <a:solidFill>
                      <a:prstClr val="white"/>
                    </a:solidFill>
                    <a:latin typeface="Tahoma" panose="020B0604030504040204" pitchFamily="34" charset="0"/>
                    <a:ea typeface="Tahoma" panose="020B0604030504040204" pitchFamily="34" charset="0"/>
                    <a:cs typeface="Tahoma" panose="020B0604030504040204" pitchFamily="34" charset="0"/>
                  </a:rPr>
                  <a:t>Necesidades de investigación según usuarios</a:t>
                </a:r>
                <a:endParaRPr lang="es-ES" sz="16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ep 24"/>
            <p:cNvGrpSpPr/>
            <p:nvPr/>
          </p:nvGrpSpPr>
          <p:grpSpPr>
            <a:xfrm>
              <a:off x="3043600" y="4017772"/>
              <a:ext cx="1473200" cy="1693333"/>
              <a:chOff x="735242" y="2980266"/>
              <a:chExt cx="1473200" cy="1693333"/>
            </a:xfrm>
          </p:grpSpPr>
          <p:sp>
            <p:nvSpPr>
              <p:cNvPr id="9" name="Zeshoek 25"/>
              <p:cNvSpPr/>
              <p:nvPr/>
            </p:nvSpPr>
            <p:spPr>
              <a:xfrm rot="5400000">
                <a:off x="625175" y="3090333"/>
                <a:ext cx="1693333" cy="1473200"/>
              </a:xfrm>
              <a:prstGeom prst="hexagon">
                <a:avLst>
                  <a:gd name="adj" fmla="val 25000"/>
                  <a:gd name="vf" fmla="val 115470"/>
                </a:avLst>
              </a:prstGeom>
              <a:solidFill>
                <a:srgbClr val="92D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Zeshoek 10"/>
              <p:cNvSpPr/>
              <p:nvPr/>
            </p:nvSpPr>
            <p:spPr>
              <a:xfrm>
                <a:off x="859191" y="3244145"/>
                <a:ext cx="1171150" cy="1165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eaLnBrk="1" fontAlgn="auto" hangingPunct="1">
                  <a:lnSpc>
                    <a:spcPct val="90000"/>
                  </a:lnSpc>
                  <a:spcAft>
                    <a:spcPct val="35000"/>
                  </a:spcAft>
                </a:pPr>
                <a:r>
                  <a:rPr lang="es-ES" altLang="en-US" sz="1600" b="1" smtClean="0">
                    <a:solidFill>
                      <a:prstClr val="white"/>
                    </a:solidFill>
                    <a:latin typeface="Tahoma" panose="020B0604030504040204" pitchFamily="34" charset="0"/>
                    <a:ea typeface="Tahoma" panose="020B0604030504040204" pitchFamily="34" charset="0"/>
                    <a:cs typeface="Tahoma" panose="020B0604030504040204" pitchFamily="34" charset="0"/>
                  </a:rPr>
                  <a:t>Proponer proyectos para probar soluciones </a:t>
                </a:r>
                <a:endParaRPr lang="es-ES" sz="16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7" name="Picture 2" descr="\\192.168.100.138\blackboxrevelation\EIP\visual identity\toepassingen\ppt\eva\RESEARCH-06.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577653" y="2934872"/>
            <a:ext cx="1762636" cy="649314"/>
          </a:xfrm>
          <a:prstGeom prst="rect">
            <a:avLst/>
          </a:prstGeom>
          <a:noFill/>
        </p:spPr>
      </p:pic>
      <p:pic>
        <p:nvPicPr>
          <p:cNvPr id="18" name="Picture 3" descr="\\192.168.100.138\blackboxrevelation\EIP\visual identity\toepassingen\ppt\eva\RESEARCH-07.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7652" y="3984896"/>
            <a:ext cx="1762636" cy="649314"/>
          </a:xfrm>
          <a:prstGeom prst="rect">
            <a:avLst/>
          </a:prstGeom>
          <a:noFill/>
        </p:spPr>
      </p:pic>
      <p:pic>
        <p:nvPicPr>
          <p:cNvPr id="19" name="Picture 4" descr="\\192.168.100.138\blackboxrevelation\EIP\visual identity\toepassingen\ppt\eva\RESEARCH-09.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362927" y="2924944"/>
            <a:ext cx="1416985" cy="1688405"/>
          </a:xfrm>
          <a:prstGeom prst="rect">
            <a:avLst/>
          </a:prstGeom>
          <a:noFill/>
        </p:spPr>
      </p:pic>
      <p:pic>
        <p:nvPicPr>
          <p:cNvPr id="20" name="Picture 6" descr="\\192.168.100.138\blackboxrevelation\EIP\visual identity\toepassingen\ppt\eva\RESEARCH-08.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421855" y="3666514"/>
            <a:ext cx="259755" cy="256456"/>
          </a:xfrm>
          <a:prstGeom prst="rect">
            <a:avLst/>
          </a:prstGeom>
          <a:noFill/>
        </p:spPr>
      </p:pic>
      <p:sp>
        <p:nvSpPr>
          <p:cNvPr id="21" name="Ovaal 2"/>
          <p:cNvSpPr>
            <a:spLocks noChangeAspect="1"/>
          </p:cNvSpPr>
          <p:nvPr/>
        </p:nvSpPr>
        <p:spPr>
          <a:xfrm>
            <a:off x="3775687" y="2852936"/>
            <a:ext cx="2308481" cy="2088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s-ES"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spcBef>
                <a:spcPts val="0"/>
              </a:spcBef>
              <a:spcAft>
                <a:spcPts val="0"/>
              </a:spcAft>
            </a:pPr>
            <a:r>
              <a:rPr lang="es-ES" dirty="0" smtClean="0">
                <a:solidFill>
                  <a:prstClr val="white"/>
                </a:solidFill>
                <a:latin typeface="Tahoma" panose="020B0604030504040204" pitchFamily="34" charset="0"/>
                <a:ea typeface="Tahoma" panose="020B0604030504040204" pitchFamily="34" charset="0"/>
                <a:cs typeface="Tahoma" panose="020B0604030504040204" pitchFamily="34" charset="0"/>
              </a:rPr>
              <a:t>Intercambio de conocimientos prácticos</a:t>
            </a:r>
          </a:p>
          <a:p>
            <a:pPr algn="ctr" eaLnBrk="1" fontAlgn="auto" hangingPunct="1">
              <a:spcBef>
                <a:spcPts val="0"/>
              </a:spcBef>
              <a:spcAft>
                <a:spcPts val="0"/>
              </a:spcAft>
            </a:pPr>
            <a:endParaRPr lang="es-ES" dirty="0">
              <a:solidFill>
                <a:prstClr val="white"/>
              </a:solidFill>
            </a:endParaRPr>
          </a:p>
        </p:txBody>
      </p:sp>
      <p:sp>
        <p:nvSpPr>
          <p:cNvPr id="3" name="2 Rectángulo"/>
          <p:cNvSpPr/>
          <p:nvPr/>
        </p:nvSpPr>
        <p:spPr>
          <a:xfrm>
            <a:off x="35496" y="1700808"/>
            <a:ext cx="3881191" cy="830997"/>
          </a:xfrm>
          <a:prstGeom prst="rect">
            <a:avLst/>
          </a:prstGeom>
        </p:spPr>
        <p:txBody>
          <a:bodyPr wrap="none">
            <a:spAutoFit/>
          </a:bodyPr>
          <a:lstStyle/>
          <a:p>
            <a:r>
              <a:rPr lang="es-ES" sz="2400" smtClean="0">
                <a:solidFill>
                  <a:schemeClr val="bg1"/>
                </a:solidFill>
              </a:rPr>
              <a:t>Enfocados en los desafíos </a:t>
            </a:r>
            <a:br>
              <a:rPr lang="es-ES" sz="2400" smtClean="0">
                <a:solidFill>
                  <a:schemeClr val="bg1"/>
                </a:solidFill>
              </a:rPr>
            </a:br>
            <a:r>
              <a:rPr lang="es-ES" sz="2400" smtClean="0">
                <a:solidFill>
                  <a:schemeClr val="bg1"/>
                </a:solidFill>
              </a:rPr>
              <a:t>de la agricultura</a:t>
            </a:r>
            <a:endParaRPr lang="es-ES" sz="2400">
              <a:solidFill>
                <a:schemeClr val="bg1"/>
              </a:solidFill>
            </a:endParaRPr>
          </a:p>
        </p:txBody>
      </p:sp>
      <p:sp>
        <p:nvSpPr>
          <p:cNvPr id="23" name="22 CuadroTexto"/>
          <p:cNvSpPr txBox="1"/>
          <p:nvPr/>
        </p:nvSpPr>
        <p:spPr>
          <a:xfrm>
            <a:off x="1187624" y="2974629"/>
            <a:ext cx="1260000" cy="58477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nchor="ctr">
            <a:spAutoFit/>
          </a:bodyPr>
          <a:lstStyle/>
          <a:p>
            <a:pPr>
              <a:spcBef>
                <a:spcPts val="600"/>
              </a:spcBef>
              <a:spcAft>
                <a:spcPts val="1200"/>
              </a:spcAft>
            </a:pPr>
            <a:r>
              <a:rPr lang="es-ES" sz="1600" b="1" dirty="0" smtClean="0">
                <a:solidFill>
                  <a:schemeClr val="bg1"/>
                </a:solidFill>
                <a:latin typeface="Tahoma" pitchFamily="34" charset="0"/>
                <a:ea typeface="Tahoma" pitchFamily="34" charset="0"/>
                <a:cs typeface="Tahoma" pitchFamily="34" charset="0"/>
              </a:rPr>
              <a:t>PRÁCTICA</a:t>
            </a:r>
            <a:endParaRPr lang="es-ES" sz="1600" b="1" dirty="0">
              <a:solidFill>
                <a:schemeClr val="bg1"/>
              </a:solidFill>
              <a:latin typeface="Tahoma" pitchFamily="34" charset="0"/>
              <a:ea typeface="Tahoma" pitchFamily="34" charset="0"/>
              <a:cs typeface="Tahoma" pitchFamily="34" charset="0"/>
            </a:endParaRPr>
          </a:p>
        </p:txBody>
      </p:sp>
      <p:sp>
        <p:nvSpPr>
          <p:cNvPr id="24" name="23 CuadroTexto"/>
          <p:cNvSpPr txBox="1"/>
          <p:nvPr/>
        </p:nvSpPr>
        <p:spPr>
          <a:xfrm>
            <a:off x="1187624" y="4005064"/>
            <a:ext cx="1260000" cy="584775"/>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txBody>
          <a:bodyPr wrap="square" rtlCol="0" anchor="ctr">
            <a:spAutoFit/>
          </a:bodyPr>
          <a:lstStyle/>
          <a:p>
            <a:pPr>
              <a:spcBef>
                <a:spcPts val="600"/>
              </a:spcBef>
              <a:spcAft>
                <a:spcPts val="1200"/>
              </a:spcAft>
            </a:pPr>
            <a:r>
              <a:rPr lang="es-ES" sz="1600" b="1" dirty="0" smtClean="0">
                <a:solidFill>
                  <a:schemeClr val="bg1"/>
                </a:solidFill>
                <a:latin typeface="Tahoma" pitchFamily="34" charset="0"/>
                <a:ea typeface="Tahoma" pitchFamily="34" charset="0"/>
                <a:cs typeface="Tahoma" pitchFamily="34" charset="0"/>
              </a:rPr>
              <a:t>INVESTI-GACIÓN</a:t>
            </a:r>
            <a:endParaRPr lang="es-ES" sz="1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989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229600" cy="1143000"/>
          </a:xfrm>
        </p:spPr>
        <p:txBody>
          <a:bodyPr/>
          <a:lstStyle/>
          <a:p>
            <a:r>
              <a:rPr lang="es-ES" dirty="0" smtClean="0"/>
              <a:t>¿Cómo facilitar la adopción?</a:t>
            </a:r>
            <a:endParaRPr lang="es-E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16632"/>
            <a:ext cx="3816424" cy="1406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contenu 2"/>
          <p:cNvSpPr txBox="1">
            <a:spLocks/>
          </p:cNvSpPr>
          <p:nvPr/>
        </p:nvSpPr>
        <p:spPr bwMode="auto">
          <a:xfrm>
            <a:off x="467544" y="1772816"/>
            <a:ext cx="8579296" cy="428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 b="1" dirty="0" smtClean="0"/>
              <a:t>Describir los beneficios de forma transparente</a:t>
            </a:r>
            <a:endParaRPr lang="es-ES" dirty="0" smtClean="0"/>
          </a:p>
          <a:p>
            <a:pPr>
              <a:lnSpc>
                <a:spcPct val="150000"/>
              </a:lnSpc>
            </a:pPr>
            <a:r>
              <a:rPr lang="es-ES" b="1" dirty="0" smtClean="0"/>
              <a:t>Pensar y actuar juntos </a:t>
            </a:r>
            <a:endParaRPr lang="es-ES" dirty="0" smtClean="0"/>
          </a:p>
          <a:p>
            <a:pPr>
              <a:lnSpc>
                <a:spcPct val="150000"/>
              </a:lnSpc>
            </a:pPr>
            <a:r>
              <a:rPr lang="es-ES" b="1" dirty="0" smtClean="0"/>
              <a:t>“Ver es creer”</a:t>
            </a:r>
            <a:endParaRPr lang="es-ES" dirty="0" smtClean="0"/>
          </a:p>
          <a:p>
            <a:pPr>
              <a:lnSpc>
                <a:spcPct val="150000"/>
              </a:lnSpc>
            </a:pPr>
            <a:r>
              <a:rPr lang="es-ES" b="1" dirty="0" smtClean="0"/>
              <a:t>Usar herramientas “amigables” </a:t>
            </a:r>
            <a:endParaRPr lang="es-ES" dirty="0" smtClean="0"/>
          </a:p>
          <a:p>
            <a:pPr>
              <a:lnSpc>
                <a:spcPct val="150000"/>
              </a:lnSpc>
            </a:pPr>
            <a:r>
              <a:rPr lang="es-ES" b="1" dirty="0" smtClean="0"/>
              <a:t>Implementar políticas efectivas (y evaluarlas)</a:t>
            </a:r>
            <a:endParaRPr lang="es-ES" dirty="0" smtClean="0"/>
          </a:p>
          <a:p>
            <a:pPr>
              <a:lnSpc>
                <a:spcPct val="150000"/>
              </a:lnSpc>
            </a:pPr>
            <a:r>
              <a:rPr lang="es-ES" b="1" dirty="0" smtClean="0"/>
              <a:t>¡Pensar de otra manera!</a:t>
            </a:r>
            <a:r>
              <a:rPr lang="es-ES" dirty="0" smtClean="0"/>
              <a:t> </a:t>
            </a:r>
          </a:p>
        </p:txBody>
      </p:sp>
    </p:spTree>
    <p:extLst>
      <p:ext uri="{BB962C8B-B14F-4D97-AF65-F5344CB8AC3E}">
        <p14:creationId xmlns:p14="http://schemas.microsoft.com/office/powerpoint/2010/main" xmlns="" val="45596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Algunas ideas para Grupos Operativos</a:t>
            </a:r>
            <a:endParaRPr lang="es-ES"/>
          </a:p>
        </p:txBody>
      </p:sp>
      <p:sp>
        <p:nvSpPr>
          <p:cNvPr id="3" name="Espace réservé du contenu 2"/>
          <p:cNvSpPr>
            <a:spLocks noGrp="1"/>
          </p:cNvSpPr>
          <p:nvPr>
            <p:ph idx="1"/>
          </p:nvPr>
        </p:nvSpPr>
        <p:spPr>
          <a:xfrm>
            <a:off x="323528" y="1844824"/>
            <a:ext cx="8579296" cy="4281339"/>
          </a:xfrm>
        </p:spPr>
        <p:txBody>
          <a:bodyPr/>
          <a:lstStyle/>
          <a:p>
            <a:r>
              <a:rPr lang="es-ES" sz="2100" dirty="0" smtClean="0"/>
              <a:t>Adaptación de la agricultura de conservación a condiciones locales</a:t>
            </a:r>
          </a:p>
          <a:p>
            <a:r>
              <a:rPr lang="es-ES" sz="2100" dirty="0" smtClean="0"/>
              <a:t>Aumentar la materia orgánica del suelo </a:t>
            </a:r>
          </a:p>
          <a:p>
            <a:r>
              <a:rPr lang="es-ES" sz="2100" dirty="0" smtClean="0"/>
              <a:t>Cultivos rentables para la diversificación en finca </a:t>
            </a:r>
          </a:p>
          <a:p>
            <a:r>
              <a:rPr lang="es-ES" sz="2100" dirty="0" smtClean="0"/>
              <a:t>Cultivos de primavera que se puedan sembrar antes (o en otoño) </a:t>
            </a:r>
          </a:p>
          <a:p>
            <a:r>
              <a:rPr lang="es-ES" sz="2100" dirty="0" smtClean="0"/>
              <a:t>Determinar referencias (</a:t>
            </a:r>
            <a:r>
              <a:rPr lang="es-ES" sz="2100" dirty="0" err="1" smtClean="0"/>
              <a:t>benchmarks</a:t>
            </a:r>
            <a:r>
              <a:rPr lang="es-ES" sz="2100" dirty="0" smtClean="0"/>
              <a:t>), en condiciones locales y para buenas prácticas, de productividad de los cultivos y de los sistemas de riego. Herramientas para identificar causas de la brecha</a:t>
            </a:r>
          </a:p>
          <a:p>
            <a:r>
              <a:rPr lang="es-ES" sz="2100" dirty="0" smtClean="0"/>
              <a:t>Optimización de la programación de riego, riego suplementario y/o riego deficitario regulado, con balance de agua y sensores del suelo</a:t>
            </a:r>
          </a:p>
          <a:p>
            <a:r>
              <a:rPr lang="es-ES" sz="2100" dirty="0" smtClean="0"/>
              <a:t>Riego de precisión ayudado por la teledetección y de dosis variable según zonas</a:t>
            </a:r>
          </a:p>
          <a:p>
            <a:r>
              <a:rPr lang="es-ES" sz="2100" dirty="0" smtClean="0"/>
              <a:t>Uso de agua de pobre calidad para regar</a:t>
            </a:r>
          </a:p>
        </p:txBody>
      </p:sp>
    </p:spTree>
    <p:extLst>
      <p:ext uri="{BB962C8B-B14F-4D97-AF65-F5344CB8AC3E}">
        <p14:creationId xmlns:p14="http://schemas.microsoft.com/office/powerpoint/2010/main" xmlns="" val="1491011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1336" y="2460029"/>
            <a:ext cx="6563072" cy="3129211"/>
          </a:xfrm>
        </p:spPr>
        <p:txBody>
          <a:bodyPr/>
          <a:lstStyle/>
          <a:p>
            <a:endParaRPr lang="es-ES" sz="2800" dirty="0" smtClean="0"/>
          </a:p>
          <a:p>
            <a:r>
              <a:rPr lang="es-ES" sz="2800" dirty="0" smtClean="0"/>
              <a:t>Necesidades de investigación desde la perspectiva más práctica </a:t>
            </a:r>
            <a:br>
              <a:rPr lang="es-ES" sz="2800" dirty="0" smtClean="0"/>
            </a:br>
            <a:r>
              <a:rPr lang="es-ES" sz="2800" dirty="0" smtClean="0"/>
              <a:t>	Horizonte 2020 </a:t>
            </a:r>
            <a:br>
              <a:rPr lang="es-ES" sz="2800" dirty="0" smtClean="0"/>
            </a:br>
            <a:r>
              <a:rPr lang="es-ES" sz="2800" dirty="0" smtClean="0"/>
              <a:t>	</a:t>
            </a:r>
            <a:r>
              <a:rPr lang="es-ES" sz="2800" dirty="0" err="1" smtClean="0"/>
              <a:t>Multiactor</a:t>
            </a:r>
            <a:r>
              <a:rPr lang="es-ES" sz="2800" dirty="0" smtClean="0"/>
              <a:t> </a:t>
            </a:r>
            <a:r>
              <a:rPr lang="es-ES" sz="2800" dirty="0" err="1" smtClean="0"/>
              <a:t>approach</a:t>
            </a:r>
            <a:endParaRPr lang="es-ES" sz="2800" dirty="0" smtClean="0"/>
          </a:p>
          <a:p>
            <a:r>
              <a:rPr lang="es-ES" sz="2800" dirty="0" smtClean="0"/>
              <a:t>Mini-artículos temáticos</a:t>
            </a:r>
          </a:p>
        </p:txBody>
      </p:sp>
      <p:sp>
        <p:nvSpPr>
          <p:cNvPr id="6" name="5 Rectángulo"/>
          <p:cNvSpPr/>
          <p:nvPr/>
        </p:nvSpPr>
        <p:spPr>
          <a:xfrm>
            <a:off x="683568" y="1844824"/>
            <a:ext cx="6552728" cy="1200329"/>
          </a:xfrm>
          <a:prstGeom prst="rect">
            <a:avLst/>
          </a:prstGeom>
        </p:spPr>
        <p:txBody>
          <a:bodyPr wrap="square">
            <a:spAutoFit/>
          </a:bodyPr>
          <a:lstStyle/>
          <a:p>
            <a:endParaRPr lang="en-AU" sz="2400" b="1" dirty="0" smtClean="0">
              <a:solidFill>
                <a:srgbClr val="002060"/>
              </a:solidFill>
            </a:endParaRPr>
          </a:p>
          <a:p>
            <a:endParaRPr lang="en-AU" sz="2400" b="1" dirty="0">
              <a:solidFill>
                <a:srgbClr val="002060"/>
              </a:solidFill>
            </a:endParaRPr>
          </a:p>
          <a:p>
            <a:r>
              <a:rPr lang="en-AU" sz="2400" b="1" dirty="0" smtClean="0">
                <a:solidFill>
                  <a:srgbClr val="002060"/>
                </a:solidFill>
              </a:rPr>
              <a:t>	El </a:t>
            </a:r>
            <a:r>
              <a:rPr lang="en-AU" sz="2400" b="1" dirty="0" err="1" smtClean="0">
                <a:solidFill>
                  <a:srgbClr val="002060"/>
                </a:solidFill>
              </a:rPr>
              <a:t>informe</a:t>
            </a:r>
            <a:r>
              <a:rPr lang="en-AU" sz="2400" b="1" dirty="0" smtClean="0">
                <a:solidFill>
                  <a:srgbClr val="002060"/>
                </a:solidFill>
              </a:rPr>
              <a:t> final </a:t>
            </a:r>
            <a:r>
              <a:rPr lang="en-AU" sz="2400" b="1" dirty="0" err="1" smtClean="0">
                <a:solidFill>
                  <a:srgbClr val="002060"/>
                </a:solidFill>
              </a:rPr>
              <a:t>también</a:t>
            </a:r>
            <a:r>
              <a:rPr lang="en-AU" sz="2400" b="1" dirty="0" smtClean="0">
                <a:solidFill>
                  <a:srgbClr val="002060"/>
                </a:solidFill>
              </a:rPr>
              <a:t> </a:t>
            </a:r>
            <a:r>
              <a:rPr lang="en-AU" sz="2400" b="1" dirty="0" err="1" smtClean="0">
                <a:solidFill>
                  <a:srgbClr val="002060"/>
                </a:solidFill>
              </a:rPr>
              <a:t>incluye</a:t>
            </a:r>
            <a:endParaRPr lang="es-ES" sz="2400" dirty="0"/>
          </a:p>
        </p:txBody>
      </p:sp>
      <p:sp>
        <p:nvSpPr>
          <p:cNvPr id="8"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Tree>
    <p:extLst>
      <p:ext uri="{BB962C8B-B14F-4D97-AF65-F5344CB8AC3E}">
        <p14:creationId xmlns:p14="http://schemas.microsoft.com/office/powerpoint/2010/main" xmlns="" val="658206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1336" y="2676053"/>
            <a:ext cx="6563072" cy="3129211"/>
          </a:xfrm>
        </p:spPr>
        <p:txBody>
          <a:bodyPr/>
          <a:lstStyle/>
          <a:p>
            <a:endParaRPr lang="es-ES" sz="2800" dirty="0" smtClean="0"/>
          </a:p>
          <a:p>
            <a:r>
              <a:rPr lang="es-ES" sz="2800" dirty="0" smtClean="0"/>
              <a:t>Interacción entre especialistas de distintos países y perfiles</a:t>
            </a:r>
          </a:p>
          <a:p>
            <a:r>
              <a:rPr lang="es-ES" sz="2800" dirty="0" smtClean="0"/>
              <a:t>Visión desde la práctica </a:t>
            </a:r>
            <a:br>
              <a:rPr lang="es-ES" sz="2800" dirty="0" smtClean="0"/>
            </a:br>
            <a:r>
              <a:rPr lang="es-ES" sz="2800" dirty="0" smtClean="0"/>
              <a:t>(aunque limitada)</a:t>
            </a:r>
          </a:p>
          <a:p>
            <a:r>
              <a:rPr lang="es-ES" sz="2800" dirty="0" smtClean="0"/>
              <a:t>Documentación de referencia </a:t>
            </a:r>
            <a:br>
              <a:rPr lang="es-ES" sz="2800" dirty="0" smtClean="0"/>
            </a:br>
            <a:r>
              <a:rPr lang="es-ES" sz="2800" dirty="0" smtClean="0"/>
              <a:t>(buenos especialistas, aunque 1/3 con poca participación)</a:t>
            </a:r>
          </a:p>
        </p:txBody>
      </p:sp>
      <p:sp>
        <p:nvSpPr>
          <p:cNvPr id="6" name="5 Rectángulo"/>
          <p:cNvSpPr/>
          <p:nvPr/>
        </p:nvSpPr>
        <p:spPr>
          <a:xfrm>
            <a:off x="539552" y="1556792"/>
            <a:ext cx="6552728" cy="1200329"/>
          </a:xfrm>
          <a:prstGeom prst="rect">
            <a:avLst/>
          </a:prstGeom>
        </p:spPr>
        <p:txBody>
          <a:bodyPr wrap="square">
            <a:spAutoFit/>
          </a:bodyPr>
          <a:lstStyle/>
          <a:p>
            <a:endParaRPr lang="en-AU" sz="2400" b="1" dirty="0" smtClean="0">
              <a:solidFill>
                <a:srgbClr val="002060"/>
              </a:solidFill>
            </a:endParaRPr>
          </a:p>
          <a:p>
            <a:endParaRPr lang="en-AU" sz="2400" b="1" dirty="0">
              <a:solidFill>
                <a:srgbClr val="002060"/>
              </a:solidFill>
            </a:endParaRPr>
          </a:p>
          <a:p>
            <a:r>
              <a:rPr lang="en-AU" sz="2400" b="1" dirty="0" smtClean="0">
                <a:solidFill>
                  <a:srgbClr val="002060"/>
                </a:solidFill>
              </a:rPr>
              <a:t>	PUNTOS FUERTES</a:t>
            </a:r>
            <a:endParaRPr lang="es-ES" sz="2400" dirty="0"/>
          </a:p>
        </p:txBody>
      </p:sp>
      <p:sp>
        <p:nvSpPr>
          <p:cNvPr id="8"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Tree>
    <p:extLst>
      <p:ext uri="{BB962C8B-B14F-4D97-AF65-F5344CB8AC3E}">
        <p14:creationId xmlns:p14="http://schemas.microsoft.com/office/powerpoint/2010/main" xmlns="" val="658206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3568" y="2132856"/>
            <a:ext cx="4512501" cy="3384376"/>
          </a:xfrm>
        </p:spPr>
      </p:pic>
      <p:sp>
        <p:nvSpPr>
          <p:cNvPr id="3" name="2 Rectángulo"/>
          <p:cNvSpPr/>
          <p:nvPr/>
        </p:nvSpPr>
        <p:spPr>
          <a:xfrm>
            <a:off x="4932040" y="1639828"/>
            <a:ext cx="4211960" cy="4462760"/>
          </a:xfrm>
          <a:prstGeom prst="rect">
            <a:avLst/>
          </a:prstGeom>
        </p:spPr>
        <p:txBody>
          <a:bodyPr wrap="square">
            <a:spAutoFit/>
          </a:bodyPr>
          <a:lstStyle/>
          <a:p>
            <a:pPr marL="285750" indent="-285750">
              <a:buFont typeface="Arial" panose="020B0604020202020204" pitchFamily="34" charset="0"/>
              <a:buChar char="•"/>
            </a:pPr>
            <a:r>
              <a:rPr lang="en-AU" sz="2000" b="1" dirty="0" smtClean="0">
                <a:solidFill>
                  <a:srgbClr val="002060"/>
                </a:solidFill>
              </a:rPr>
              <a:t>PUNTOS DÉBILES </a:t>
            </a: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r>
            <a:b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altLang="en-US"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(científicos, agricultores, técnicos)</a:t>
            </a: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r>
              <a:rPr lang="es-ES" alt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Alemania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 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endParaRPr lang="es-ES" alt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Bélgica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a:t>
            </a:r>
            <a:r>
              <a:rPr lang="es-ES" altLang="en-US" sz="2000" dirty="0" smtClean="0">
                <a:solidFill>
                  <a:srgbClr val="FFFF00"/>
                </a:solidFill>
                <a:latin typeface="Tahoma" panose="020B0604030504040204" pitchFamily="34" charset="0"/>
                <a:ea typeface="Tahoma" panose="020B0604030504040204" pitchFamily="34" charset="0"/>
                <a:cs typeface="Tahoma" panose="020B0604030504040204" pitchFamily="34" charset="0"/>
              </a:rPr>
              <a:t>A</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España     </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2</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1T </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Grecia       </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s-ES" altLang="en-US" sz="2000" dirty="0" smtClean="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Holanda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Hungría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altLang="en-US" sz="2000" dirty="0" smtClean="0">
                <a:solidFill>
                  <a:srgbClr val="FFFF00"/>
                </a:solidFill>
                <a:latin typeface="Tahoma" panose="020B0604030504040204" pitchFamily="34" charset="0"/>
                <a:ea typeface="Tahoma" panose="020B0604030504040204" pitchFamily="34" charset="0"/>
                <a:cs typeface="Tahoma" panose="020B0604030504040204" pitchFamily="34" charset="0"/>
              </a:rPr>
              <a:t>A</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Italia         </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2</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1</a:t>
            </a:r>
            <a:r>
              <a:rPr lang="es-ES"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Lituania  </a:t>
            </a:r>
            <a:r>
              <a:rPr lang="es-ES" alt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Polonia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Portugal   </a:t>
            </a:r>
            <a:r>
              <a:rPr lang="es-ES" alt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Reino Unido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2T</a:t>
            </a:r>
            <a:endParaRPr lang="es-E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Suecia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a:t>
            </a:r>
            <a:endParaRPr lang="es-E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
        <p:nvSpPr>
          <p:cNvPr id="5" name="Ondertitel 2"/>
          <p:cNvSpPr txBox="1">
            <a:spLocks/>
          </p:cNvSpPr>
          <p:nvPr/>
        </p:nvSpPr>
        <p:spPr bwMode="auto">
          <a:xfrm>
            <a:off x="827584" y="5561836"/>
            <a:ext cx="7200800"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nl-BE" altLang="en-US" sz="1800" b="1" dirty="0" smtClean="0">
                <a:solidFill>
                  <a:srgbClr val="0070C0"/>
                </a:solidFill>
              </a:rPr>
              <a:t>Norte vs Sur de Europa</a:t>
            </a:r>
          </a:p>
          <a:p>
            <a:pPr eaLnBrk="1" hangingPunct="1"/>
            <a:r>
              <a:rPr lang="nl-BE" altLang="en-US" sz="1800" b="1" dirty="0" smtClean="0">
                <a:solidFill>
                  <a:srgbClr val="0070C0"/>
                </a:solidFill>
              </a:rPr>
              <a:t>3 personas por país; Inglés</a:t>
            </a:r>
            <a:endParaRPr lang="nl-BE" altLang="en-US" sz="1200" b="1" dirty="0" smtClean="0">
              <a:solidFill>
                <a:srgbClr val="0070C0"/>
              </a:solidFill>
            </a:endParaRPr>
          </a:p>
        </p:txBody>
      </p:sp>
    </p:spTree>
    <p:extLst>
      <p:ext uri="{BB962C8B-B14F-4D97-AF65-F5344CB8AC3E}">
        <p14:creationId xmlns:p14="http://schemas.microsoft.com/office/powerpoint/2010/main" xmlns="" val="1322557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1336" y="2604045"/>
            <a:ext cx="6563072" cy="3129211"/>
          </a:xfrm>
        </p:spPr>
        <p:txBody>
          <a:bodyPr/>
          <a:lstStyle/>
          <a:p>
            <a:r>
              <a:rPr lang="es-ES" sz="2800" dirty="0" smtClean="0"/>
              <a:t>Considera sólo la escala finca</a:t>
            </a:r>
          </a:p>
          <a:p>
            <a:r>
              <a:rPr lang="es-ES" sz="2800" dirty="0" smtClean="0"/>
              <a:t>Muchos de los resultados sin interés para España</a:t>
            </a:r>
          </a:p>
          <a:p>
            <a:r>
              <a:rPr lang="es-ES" sz="2800" dirty="0" smtClean="0"/>
              <a:t>Parte práctica poco representada a pesar del EIP</a:t>
            </a:r>
          </a:p>
          <a:p>
            <a:r>
              <a:rPr lang="es-ES" sz="2800" dirty="0" smtClean="0"/>
              <a:t>Propuestas de </a:t>
            </a:r>
            <a:r>
              <a:rPr lang="es-ES" sz="2800" dirty="0" err="1" smtClean="0"/>
              <a:t>GOs</a:t>
            </a:r>
            <a:r>
              <a:rPr lang="es-ES" sz="2800" dirty="0" smtClean="0"/>
              <a:t> alejados de la realidad local</a:t>
            </a:r>
          </a:p>
          <a:p>
            <a:r>
              <a:rPr lang="es-ES" sz="2800" dirty="0" smtClean="0"/>
              <a:t>Reuniones de 24 horas muy intensas</a:t>
            </a:r>
          </a:p>
        </p:txBody>
      </p:sp>
      <p:sp>
        <p:nvSpPr>
          <p:cNvPr id="8"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
        <p:nvSpPr>
          <p:cNvPr id="5" name="4 Rectángulo"/>
          <p:cNvSpPr/>
          <p:nvPr/>
        </p:nvSpPr>
        <p:spPr>
          <a:xfrm>
            <a:off x="1043608" y="1815207"/>
            <a:ext cx="2880147" cy="461665"/>
          </a:xfrm>
          <a:prstGeom prst="rect">
            <a:avLst/>
          </a:prstGeom>
        </p:spPr>
        <p:txBody>
          <a:bodyPr wrap="none">
            <a:spAutoFit/>
          </a:bodyPr>
          <a:lstStyle/>
          <a:p>
            <a:r>
              <a:rPr lang="en-AU" sz="2400" b="1" dirty="0" smtClean="0">
                <a:solidFill>
                  <a:srgbClr val="002060"/>
                </a:solidFill>
              </a:rPr>
              <a:t>PUNTOS DÉBILES</a:t>
            </a:r>
            <a:endParaRPr lang="es-ES" sz="2400" dirty="0"/>
          </a:p>
        </p:txBody>
      </p:sp>
    </p:spTree>
    <p:extLst>
      <p:ext uri="{BB962C8B-B14F-4D97-AF65-F5344CB8AC3E}">
        <p14:creationId xmlns:p14="http://schemas.microsoft.com/office/powerpoint/2010/main" xmlns="" val="658206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1336" y="2604045"/>
            <a:ext cx="6779096" cy="3129211"/>
          </a:xfrm>
        </p:spPr>
        <p:txBody>
          <a:bodyPr/>
          <a:lstStyle/>
          <a:p>
            <a:r>
              <a:rPr lang="es-ES" sz="2800" dirty="0" smtClean="0"/>
              <a:t>GF más importantes para definir H2020</a:t>
            </a:r>
          </a:p>
          <a:p>
            <a:r>
              <a:rPr lang="es-ES" sz="2800" dirty="0" smtClean="0"/>
              <a:t>1ero Grupos Nacionales y Autonómicos con fuerte participación local</a:t>
            </a:r>
          </a:p>
          <a:p>
            <a:r>
              <a:rPr lang="es-ES" sz="2800" dirty="0" smtClean="0"/>
              <a:t>Miembros de estos grupos que hablen inglés participan en GF EIP-AGRI</a:t>
            </a:r>
          </a:p>
          <a:p>
            <a:r>
              <a:rPr lang="es-ES" sz="2800" dirty="0" smtClean="0"/>
              <a:t>Reuniones de 48 horas</a:t>
            </a:r>
          </a:p>
        </p:txBody>
      </p:sp>
      <p:sp>
        <p:nvSpPr>
          <p:cNvPr id="8"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
        <p:nvSpPr>
          <p:cNvPr id="5" name="4 Rectángulo"/>
          <p:cNvSpPr/>
          <p:nvPr/>
        </p:nvSpPr>
        <p:spPr>
          <a:xfrm>
            <a:off x="1259632" y="2132856"/>
            <a:ext cx="2077428" cy="461665"/>
          </a:xfrm>
          <a:prstGeom prst="rect">
            <a:avLst/>
          </a:prstGeom>
        </p:spPr>
        <p:txBody>
          <a:bodyPr wrap="none">
            <a:spAutoFit/>
          </a:bodyPr>
          <a:lstStyle/>
          <a:p>
            <a:r>
              <a:rPr lang="en-AU" sz="2400" b="1" dirty="0" smtClean="0">
                <a:solidFill>
                  <a:srgbClr val="002060"/>
                </a:solidFill>
              </a:rPr>
              <a:t>PROPUESTA</a:t>
            </a:r>
            <a:endParaRPr lang="es-ES" sz="2400" dirty="0"/>
          </a:p>
        </p:txBody>
      </p:sp>
    </p:spTree>
    <p:extLst>
      <p:ext uri="{BB962C8B-B14F-4D97-AF65-F5344CB8AC3E}">
        <p14:creationId xmlns:p14="http://schemas.microsoft.com/office/powerpoint/2010/main" xmlns="" val="658206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467544" y="2276872"/>
            <a:ext cx="8064896" cy="2376264"/>
          </a:xfrm>
        </p:spPr>
        <p:txBody>
          <a:bodyPr/>
          <a:lstStyle/>
          <a:p>
            <a:r>
              <a:rPr lang="es-ES" sz="3200" b="1" dirty="0" smtClean="0">
                <a:solidFill>
                  <a:schemeClr val="bg1"/>
                </a:solidFill>
              </a:rPr>
              <a:t>	¡</a:t>
            </a:r>
            <a:r>
              <a:rPr lang="es-ES" sz="4000" b="1" dirty="0" smtClean="0">
                <a:solidFill>
                  <a:schemeClr val="bg1"/>
                </a:solidFill>
              </a:rPr>
              <a:t>GRACIAS!</a:t>
            </a:r>
          </a:p>
          <a:p>
            <a:endParaRPr lang="es-ES" sz="3200" b="1" dirty="0" smtClean="0">
              <a:solidFill>
                <a:schemeClr val="bg1"/>
              </a:solidFill>
            </a:endParaRPr>
          </a:p>
          <a:p>
            <a:endParaRPr lang="es-ES" sz="3200" b="1" dirty="0" smtClean="0">
              <a:solidFill>
                <a:schemeClr val="bg1"/>
              </a:solidFill>
            </a:endParaRPr>
          </a:p>
          <a:p>
            <a:r>
              <a:rPr lang="es-ES" sz="3200" b="1" dirty="0" smtClean="0">
                <a:solidFill>
                  <a:srgbClr val="002060"/>
                </a:solidFill>
              </a:rPr>
              <a:t>Más información en:</a:t>
            </a:r>
          </a:p>
          <a:p>
            <a:r>
              <a:rPr lang="es-ES" sz="3200" b="1" dirty="0" smtClean="0">
                <a:solidFill>
                  <a:srgbClr val="002060"/>
                </a:solidFill>
              </a:rPr>
              <a:t>	ec.europa.eu/</a:t>
            </a:r>
            <a:r>
              <a:rPr lang="es-ES" sz="3200" b="1" dirty="0" err="1" smtClean="0">
                <a:solidFill>
                  <a:srgbClr val="002060"/>
                </a:solidFill>
              </a:rPr>
              <a:t>eip</a:t>
            </a:r>
            <a:r>
              <a:rPr lang="es-ES" sz="3200" b="1" dirty="0" smtClean="0">
                <a:solidFill>
                  <a:srgbClr val="002060"/>
                </a:solidFill>
              </a:rPr>
              <a:t>/</a:t>
            </a:r>
            <a:r>
              <a:rPr lang="es-ES" sz="3200" b="1" dirty="0" err="1" smtClean="0">
                <a:solidFill>
                  <a:srgbClr val="002060"/>
                </a:solidFill>
              </a:rPr>
              <a:t>agriculture</a:t>
            </a:r>
            <a:r>
              <a:rPr lang="es-ES" sz="3200" b="1" dirty="0" smtClean="0">
                <a:solidFill>
                  <a:srgbClr val="002060"/>
                </a:solidFill>
              </a:rPr>
              <a:t> </a:t>
            </a:r>
          </a:p>
          <a:p>
            <a:endParaRPr lang="es-ES" sz="4800" b="1" dirty="0" smtClean="0">
              <a:solidFill>
                <a:srgbClr val="002060"/>
              </a:solidFill>
            </a:endParaRPr>
          </a:p>
          <a:p>
            <a:r>
              <a:rPr lang="es-ES" sz="4800" b="1" dirty="0" smtClean="0">
                <a:solidFill>
                  <a:schemeClr val="bg1"/>
                </a:solidFill>
              </a:rPr>
              <a:t>		</a:t>
            </a:r>
            <a:endParaRPr lang="es-ES" sz="4800" b="1" dirty="0">
              <a:solidFill>
                <a:schemeClr val="bg1"/>
              </a:solidFill>
            </a:endParaRPr>
          </a:p>
        </p:txBody>
      </p:sp>
      <p:sp>
        <p:nvSpPr>
          <p:cNvPr id="5" name="Titel 1"/>
          <p:cNvSpPr>
            <a:spLocks noGrp="1"/>
          </p:cNvSpPr>
          <p:nvPr>
            <p:ph type="ctrTitle"/>
          </p:nvPr>
        </p:nvSpPr>
        <p:spPr>
          <a:xfrm>
            <a:off x="-36512" y="621060"/>
            <a:ext cx="6552728" cy="647700"/>
          </a:xfrm>
        </p:spPr>
        <p:txBody>
          <a:bodyPr/>
          <a:lstStyle/>
          <a:p>
            <a:pPr algn="ctr"/>
            <a:r>
              <a:rPr lang="es-ES" altLang="en-US" dirty="0" smtClean="0">
                <a:solidFill>
                  <a:srgbClr val="7B8F7E"/>
                </a:solidFill>
              </a:rPr>
              <a:t>Grupo Focal </a:t>
            </a:r>
            <a:r>
              <a:rPr lang="es-ES" altLang="en-US" dirty="0" smtClean="0"/>
              <a:t/>
            </a:r>
            <a:br>
              <a:rPr lang="es-ES" altLang="en-US" dirty="0" smtClean="0"/>
            </a:br>
            <a:r>
              <a:rPr lang="es-ES" altLang="en-US" dirty="0" smtClean="0"/>
              <a:t>Agua &amp; Agricultura: </a:t>
            </a:r>
            <a:br>
              <a:rPr lang="es-ES" altLang="en-US" dirty="0" smtClean="0"/>
            </a:br>
            <a:r>
              <a:rPr lang="es-ES" altLang="en-US" dirty="0" smtClean="0"/>
              <a:t>    e</a:t>
            </a:r>
            <a:r>
              <a:rPr lang="es-ES" dirty="0" smtClean="0"/>
              <a:t>strategias a escala de finca agrícola</a:t>
            </a:r>
            <a:endParaRPr lang="es-ES" altLang="en-US" dirty="0" smtClean="0"/>
          </a:p>
        </p:txBody>
      </p:sp>
    </p:spTree>
    <p:extLst>
      <p:ext uri="{BB962C8B-B14F-4D97-AF65-F5344CB8AC3E}">
        <p14:creationId xmlns:p14="http://schemas.microsoft.com/office/powerpoint/2010/main" xmlns="" val="828610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jdelijke aanduiding voor inhoud 4"/>
          <p:cNvSpPr>
            <a:spLocks noGrp="1"/>
          </p:cNvSpPr>
          <p:nvPr>
            <p:ph idx="1"/>
          </p:nvPr>
        </p:nvSpPr>
        <p:spPr>
          <a:xfrm>
            <a:off x="179512" y="1988840"/>
            <a:ext cx="9217024" cy="4281488"/>
          </a:xfrm>
        </p:spPr>
        <p:txBody>
          <a:bodyPr/>
          <a:lstStyle/>
          <a:p>
            <a:r>
              <a:rPr lang="es-ES" dirty="0" smtClean="0"/>
              <a:t>Incertidumbre</a:t>
            </a:r>
          </a:p>
          <a:p>
            <a:r>
              <a:rPr lang="es-ES" dirty="0" smtClean="0"/>
              <a:t>Mediterráneo: escasez ya existente</a:t>
            </a:r>
            <a:br>
              <a:rPr lang="es-ES" dirty="0" smtClean="0"/>
            </a:br>
            <a:r>
              <a:rPr lang="es-ES" dirty="0" smtClean="0"/>
              <a:t>	</a:t>
            </a:r>
            <a:r>
              <a:rPr lang="es-ES" dirty="0" smtClean="0">
                <a:latin typeface="Calibri"/>
              </a:rPr>
              <a:t>↑Tº </a:t>
            </a:r>
            <a:br>
              <a:rPr lang="es-ES" dirty="0" smtClean="0">
                <a:latin typeface="Calibri"/>
              </a:rPr>
            </a:br>
            <a:r>
              <a:rPr lang="es-ES" dirty="0" smtClean="0">
                <a:latin typeface="Calibri"/>
              </a:rPr>
              <a:t>	↓ </a:t>
            </a:r>
            <a:r>
              <a:rPr lang="es-ES" dirty="0" smtClean="0"/>
              <a:t>lluvia  </a:t>
            </a:r>
            <a:br>
              <a:rPr lang="es-ES" dirty="0" smtClean="0"/>
            </a:br>
            <a:r>
              <a:rPr lang="es-ES" dirty="0" smtClean="0"/>
              <a:t>	</a:t>
            </a:r>
            <a:r>
              <a:rPr lang="es-ES" dirty="0" smtClean="0">
                <a:latin typeface="Calibri"/>
              </a:rPr>
              <a:t>↑</a:t>
            </a:r>
            <a:r>
              <a:rPr lang="es-ES" dirty="0" smtClean="0"/>
              <a:t> eventos extremos</a:t>
            </a:r>
            <a:r>
              <a:rPr lang="es-ES" sz="800" dirty="0" smtClean="0"/>
              <a:t/>
            </a:r>
            <a:br>
              <a:rPr lang="es-ES" sz="800" dirty="0" smtClean="0"/>
            </a:br>
            <a:endParaRPr lang="es-ES" sz="800" dirty="0" smtClean="0"/>
          </a:p>
          <a:p>
            <a:r>
              <a:rPr lang="es-ES" dirty="0" smtClean="0"/>
              <a:t>Norte Europa:  </a:t>
            </a:r>
            <a:br>
              <a:rPr lang="es-ES" dirty="0" smtClean="0"/>
            </a:br>
            <a:r>
              <a:rPr lang="es-ES" dirty="0" smtClean="0"/>
              <a:t>	</a:t>
            </a:r>
            <a:r>
              <a:rPr lang="es-ES" dirty="0" smtClean="0">
                <a:latin typeface="Calibri"/>
              </a:rPr>
              <a:t>↓</a:t>
            </a:r>
            <a:r>
              <a:rPr lang="es-ES" dirty="0" smtClean="0"/>
              <a:t> lluvia estival </a:t>
            </a:r>
            <a:br>
              <a:rPr lang="es-ES" dirty="0" smtClean="0"/>
            </a:br>
            <a:r>
              <a:rPr lang="es-ES" dirty="0" smtClean="0"/>
              <a:t>	</a:t>
            </a:r>
            <a:r>
              <a:rPr lang="es-ES" dirty="0" smtClean="0">
                <a:latin typeface="Calibri"/>
              </a:rPr>
              <a:t>↑</a:t>
            </a:r>
            <a:r>
              <a:rPr lang="es-ES" dirty="0" smtClean="0"/>
              <a:t> lluvia invernal</a:t>
            </a:r>
            <a:r>
              <a:rPr lang="es-ES" sz="900" dirty="0" smtClean="0"/>
              <a:t/>
            </a:r>
            <a:br>
              <a:rPr lang="es-ES" sz="900" dirty="0" smtClean="0"/>
            </a:br>
            <a:endParaRPr lang="es-ES" sz="900" dirty="0" smtClean="0"/>
          </a:p>
          <a:p>
            <a:pPr>
              <a:spcAft>
                <a:spcPts val="600"/>
              </a:spcAft>
            </a:pPr>
            <a:r>
              <a:rPr lang="es-ES" dirty="0" smtClean="0"/>
              <a:t>Lluvia más errática</a:t>
            </a:r>
          </a:p>
          <a:p>
            <a:pPr>
              <a:buNone/>
            </a:pPr>
            <a:r>
              <a:rPr lang="es-ES" altLang="en-US" sz="2200" b="1" dirty="0" smtClean="0"/>
              <a:t>LIDIAR CON LA ESCASEZ DE AGUA: PREOCUPACIÓN GLOBAL</a:t>
            </a:r>
          </a:p>
          <a:p>
            <a:pPr>
              <a:buNone/>
            </a:pPr>
            <a:endParaRPr lang="es-ES" altLang="en-US" b="1" dirty="0" smtClean="0"/>
          </a:p>
        </p:txBody>
      </p:sp>
      <p:grpSp>
        <p:nvGrpSpPr>
          <p:cNvPr id="2" name="4 Grupo"/>
          <p:cNvGrpSpPr>
            <a:grpSpLocks noChangeAspect="1"/>
          </p:cNvGrpSpPr>
          <p:nvPr/>
        </p:nvGrpSpPr>
        <p:grpSpPr>
          <a:xfrm>
            <a:off x="4788024" y="2637240"/>
            <a:ext cx="4050974" cy="2952000"/>
            <a:chOff x="3995630" y="2537461"/>
            <a:chExt cx="4536810" cy="330603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630" y="2537461"/>
              <a:ext cx="4479106" cy="2817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630" y="5373216"/>
              <a:ext cx="4536810" cy="4702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0"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r>
              <a:rPr lang="es-ES" altLang="en-US" dirty="0" smtClean="0">
                <a:solidFill>
                  <a:srgbClr val="C00000"/>
                </a:solidFill>
              </a:rPr>
              <a:t>justificación</a:t>
            </a:r>
            <a:r>
              <a:rPr lang="es-ES" dirty="0" smtClean="0"/>
              <a:t> </a:t>
            </a:r>
            <a:br>
              <a:rPr lang="es-ES" dirty="0" smtClean="0"/>
            </a:br>
            <a:r>
              <a:rPr lang="es-ES" dirty="0" smtClean="0"/>
              <a:t>			</a:t>
            </a:r>
            <a:endParaRPr lang="es-ES" altLang="en-US" dirty="0" smtClean="0"/>
          </a:p>
        </p:txBody>
      </p:sp>
      <p:sp>
        <p:nvSpPr>
          <p:cNvPr id="8" name="7 Rectángulo"/>
          <p:cNvSpPr/>
          <p:nvPr/>
        </p:nvSpPr>
        <p:spPr>
          <a:xfrm>
            <a:off x="317232" y="1124744"/>
            <a:ext cx="4499950" cy="461665"/>
          </a:xfrm>
          <a:prstGeom prst="rect">
            <a:avLst/>
          </a:prstGeom>
        </p:spPr>
        <p:txBody>
          <a:bodyPr wrap="none">
            <a:spAutoFit/>
          </a:bodyPr>
          <a:lstStyle/>
          <a:p>
            <a:r>
              <a:rPr lang="es-ES" sz="2400" dirty="0" smtClean="0">
                <a:solidFill>
                  <a:srgbClr val="0070C0"/>
                </a:solidFill>
              </a:rPr>
              <a:t>Escenarios de cambio climático</a:t>
            </a:r>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238" y="2060848"/>
            <a:ext cx="8229600" cy="1143000"/>
          </a:xfrm>
        </p:spPr>
        <p:txBody>
          <a:bodyPr/>
          <a:lstStyle/>
          <a:p>
            <a:r>
              <a:rPr lang="es-ES" sz="2800" smtClean="0">
                <a:solidFill>
                  <a:srgbClr val="0070C0"/>
                </a:solidFill>
              </a:rPr>
              <a:t>Pregunta hecha al grupo</a:t>
            </a:r>
            <a:endParaRPr lang="es-ES" sz="2800">
              <a:solidFill>
                <a:srgbClr val="0070C0"/>
              </a:solidFill>
            </a:endParaRPr>
          </a:p>
        </p:txBody>
      </p:sp>
      <p:sp>
        <p:nvSpPr>
          <p:cNvPr id="3" name="Espace réservé du contenu 2"/>
          <p:cNvSpPr>
            <a:spLocks noGrp="1"/>
          </p:cNvSpPr>
          <p:nvPr>
            <p:ph idx="1"/>
          </p:nvPr>
        </p:nvSpPr>
        <p:spPr>
          <a:xfrm>
            <a:off x="817240" y="3140968"/>
            <a:ext cx="7643192" cy="1728192"/>
          </a:xfrm>
        </p:spPr>
        <p:txBody>
          <a:bodyPr/>
          <a:lstStyle/>
          <a:p>
            <a:r>
              <a:rPr lang="es-ES" sz="2800" b="1" dirty="0" smtClean="0"/>
              <a:t>¿Qué estrategias, a escala de finca, ya existen o se pueden desarrollar a corto plazo para enfrentarse a la escasez de agua?</a:t>
            </a:r>
          </a:p>
        </p:txBody>
      </p:sp>
      <p:sp>
        <p:nvSpPr>
          <p:cNvPr id="5"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Tree>
    <p:extLst>
      <p:ext uri="{BB962C8B-B14F-4D97-AF65-F5344CB8AC3E}">
        <p14:creationId xmlns:p14="http://schemas.microsoft.com/office/powerpoint/2010/main" xmlns="" val="248597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72816"/>
            <a:ext cx="8820472" cy="4281339"/>
          </a:xfrm>
        </p:spPr>
        <p:txBody>
          <a:bodyPr/>
          <a:lstStyle/>
          <a:p>
            <a:r>
              <a:rPr lang="es-ES" dirty="0" smtClean="0"/>
              <a:t>Identificar prácticas de manejo y estrategias, actuales y alternativas, para enfrentarse a la escasez de agua</a:t>
            </a:r>
          </a:p>
          <a:p>
            <a:pPr marL="0" indent="0">
              <a:buNone/>
            </a:pPr>
            <a:r>
              <a:rPr lang="es-ES" sz="1000" dirty="0" smtClean="0"/>
              <a:t>	</a:t>
            </a:r>
          </a:p>
          <a:p>
            <a:r>
              <a:rPr lang="es-ES" dirty="0"/>
              <a:t>Destacar las prácticas más fáciles de adoptar y sugerir acciones </a:t>
            </a:r>
            <a:r>
              <a:rPr lang="es-ES" dirty="0" smtClean="0"/>
              <a:t>futuras para promoverlas</a:t>
            </a:r>
            <a:endParaRPr lang="es-ES" dirty="0"/>
          </a:p>
          <a:p>
            <a:pPr marL="0" indent="0">
              <a:buNone/>
            </a:pPr>
            <a:endParaRPr lang="es-ES" sz="1000" dirty="0"/>
          </a:p>
          <a:p>
            <a:r>
              <a:rPr lang="es-ES" dirty="0" smtClean="0"/>
              <a:t>Identificar barreras generales que dificultan la adopción de las estrategias identificadas</a:t>
            </a:r>
          </a:p>
          <a:p>
            <a:endParaRPr lang="es-ES" sz="1000" dirty="0" smtClean="0"/>
          </a:p>
          <a:p>
            <a:r>
              <a:rPr lang="es-ES" dirty="0" smtClean="0"/>
              <a:t>Especificar carencias en cuanto a investigación necesaria y proyectos para innovar que faciliten la adopción</a:t>
            </a:r>
            <a:endParaRPr lang="es-ES" dirty="0"/>
          </a:p>
        </p:txBody>
      </p:sp>
      <p:sp>
        <p:nvSpPr>
          <p:cNvPr id="5"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a:t>
            </a:r>
            <a:r>
              <a:rPr lang="es-ES" dirty="0" smtClean="0"/>
              <a:t> </a:t>
            </a:r>
            <a:r>
              <a:rPr lang="es-ES" dirty="0"/>
              <a:t> </a:t>
            </a:r>
            <a:r>
              <a:rPr lang="es-ES" dirty="0" smtClean="0"/>
              <a:t> </a:t>
            </a:r>
            <a:r>
              <a:rPr lang="es-ES" dirty="0" smtClean="0">
                <a:solidFill>
                  <a:srgbClr val="0070C0"/>
                </a:solidFill>
              </a:rPr>
              <a:t>tareas</a:t>
            </a:r>
            <a:r>
              <a:rPr lang="es-ES" altLang="en-US" dirty="0" smtClean="0"/>
              <a:t> </a:t>
            </a:r>
          </a:p>
        </p:txBody>
      </p:sp>
    </p:spTree>
    <p:extLst>
      <p:ext uri="{BB962C8B-B14F-4D97-AF65-F5344CB8AC3E}">
        <p14:creationId xmlns:p14="http://schemas.microsoft.com/office/powerpoint/2010/main" xmlns="" val="377612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348038" y="274638"/>
            <a:ext cx="5616450" cy="1143000"/>
          </a:xfrm>
        </p:spPr>
        <p:txBody>
          <a:bodyPr/>
          <a:lstStyle/>
          <a:p>
            <a:r>
              <a:rPr lang="es-ES" altLang="en-US" sz="2400" dirty="0" smtClean="0"/>
              <a:t>Grupo Focal “Agua &amp; Agricultura:  estrategias a escala finca agrícola”</a:t>
            </a:r>
            <a:endParaRPr lang="nl-BE" altLang="en-US" sz="2400" dirty="0" smtClean="0"/>
          </a:p>
        </p:txBody>
      </p:sp>
      <p:sp>
        <p:nvSpPr>
          <p:cNvPr id="3" name="Tijdelijke aanduiding voor inhoud 2"/>
          <p:cNvSpPr>
            <a:spLocks noGrp="1"/>
          </p:cNvSpPr>
          <p:nvPr>
            <p:ph idx="1"/>
          </p:nvPr>
        </p:nvSpPr>
        <p:spPr>
          <a:xfrm>
            <a:off x="3348038" y="1412776"/>
            <a:ext cx="5795962" cy="4525963"/>
          </a:xfrm>
        </p:spPr>
        <p:txBody>
          <a:bodyPr/>
          <a:lstStyle/>
          <a:p>
            <a:pPr>
              <a:defRPr/>
            </a:pPr>
            <a:r>
              <a:rPr lang="es-ES" sz="2000" b="1" dirty="0" smtClean="0"/>
              <a:t>ENFOQUE</a:t>
            </a:r>
          </a:p>
          <a:p>
            <a:pPr lvl="1">
              <a:spcAft>
                <a:spcPts val="600"/>
              </a:spcAft>
              <a:defRPr/>
            </a:pPr>
            <a:r>
              <a:rPr lang="es-ES" sz="2000" b="1" dirty="0" smtClean="0"/>
              <a:t> Estrategias a escala finca</a:t>
            </a:r>
            <a:br>
              <a:rPr lang="es-ES" sz="2000" b="1" dirty="0" smtClean="0"/>
            </a:br>
            <a:r>
              <a:rPr lang="es-ES" sz="2000" b="1" dirty="0" smtClean="0"/>
              <a:t> </a:t>
            </a:r>
            <a:r>
              <a:rPr lang="es-ES" sz="2000" i="1" dirty="0" err="1" smtClean="0"/>
              <a:t>i.e.</a:t>
            </a:r>
            <a:r>
              <a:rPr lang="es-ES" sz="2000" dirty="0" smtClean="0"/>
              <a:t> cambios de manejo del cultivo, </a:t>
            </a:r>
            <a:br>
              <a:rPr lang="es-ES" sz="2000" dirty="0" smtClean="0"/>
            </a:br>
            <a:r>
              <a:rPr lang="es-ES" sz="2000" dirty="0" smtClean="0"/>
              <a:t> ganadería &amp; finca </a:t>
            </a:r>
            <a:r>
              <a:rPr lang="es-ES" sz="2000" dirty="0" smtClean="0">
                <a:sym typeface="Wingdings"/>
              </a:rPr>
              <a:t></a:t>
            </a:r>
            <a:r>
              <a:rPr lang="es-ES" sz="2000" dirty="0" smtClean="0"/>
              <a:t> </a:t>
            </a:r>
            <a:br>
              <a:rPr lang="es-ES" sz="2000" dirty="0" smtClean="0"/>
            </a:br>
            <a:r>
              <a:rPr lang="es-ES" sz="2000" dirty="0" smtClean="0"/>
              <a:t> </a:t>
            </a:r>
            <a:r>
              <a:rPr lang="es-ES" sz="2000" dirty="0" smtClean="0">
                <a:sym typeface="Symbol"/>
              </a:rPr>
              <a:t>reducir el</a:t>
            </a:r>
            <a:r>
              <a:rPr lang="es-ES" sz="2000" dirty="0" smtClean="0"/>
              <a:t> impacto de la escasez</a:t>
            </a:r>
            <a:br>
              <a:rPr lang="es-ES" sz="2000" dirty="0" smtClean="0"/>
            </a:br>
            <a:r>
              <a:rPr lang="es-ES" sz="2000" dirty="0" smtClean="0"/>
              <a:t> de agua en la productividad de la finca</a:t>
            </a:r>
          </a:p>
          <a:p>
            <a:pPr lvl="1">
              <a:spcAft>
                <a:spcPts val="600"/>
              </a:spcAft>
              <a:defRPr/>
            </a:pPr>
            <a:r>
              <a:rPr lang="es-ES" sz="2000" dirty="0" smtClean="0"/>
              <a:t>Secano y regadío</a:t>
            </a:r>
          </a:p>
          <a:p>
            <a:pPr lvl="1">
              <a:defRPr/>
            </a:pPr>
            <a:r>
              <a:rPr lang="es-ES" sz="2000" dirty="0" smtClean="0">
                <a:solidFill>
                  <a:srgbClr val="FF0000"/>
                </a:solidFill>
              </a:rPr>
              <a:t>NO SE INCLUYE, pero se indican enlaces</a:t>
            </a:r>
            <a:r>
              <a:rPr lang="es-ES" sz="800" dirty="0" smtClean="0"/>
              <a:t/>
            </a:r>
            <a:br>
              <a:rPr lang="es-ES" sz="800" dirty="0" smtClean="0"/>
            </a:br>
            <a:r>
              <a:rPr lang="es-ES" sz="800" dirty="0" smtClean="0"/>
              <a:t/>
            </a:r>
            <a:br>
              <a:rPr lang="es-ES" sz="800" dirty="0" smtClean="0"/>
            </a:br>
            <a:r>
              <a:rPr lang="es-ES" sz="2000" dirty="0" smtClean="0"/>
              <a:t>Estrategias a escala molecular </a:t>
            </a:r>
            <a:r>
              <a:rPr lang="es-ES" sz="2000" dirty="0"/>
              <a:t>o celular </a:t>
            </a:r>
            <a:r>
              <a:rPr lang="es-ES" sz="2000" dirty="0" smtClean="0"/>
              <a:t>y mejora </a:t>
            </a:r>
            <a:r>
              <a:rPr lang="es-ES" sz="2000" dirty="0"/>
              <a:t>genética</a:t>
            </a:r>
            <a:r>
              <a:rPr lang="es-ES" sz="800" dirty="0"/>
              <a:t/>
            </a:r>
            <a:br>
              <a:rPr lang="es-ES" sz="800" dirty="0"/>
            </a:br>
            <a:r>
              <a:rPr lang="es-ES" sz="800" dirty="0"/>
              <a:t/>
            </a:r>
            <a:br>
              <a:rPr lang="es-ES" sz="800" dirty="0"/>
            </a:br>
            <a:r>
              <a:rPr lang="es-ES" sz="2000" dirty="0" smtClean="0"/>
              <a:t>Estrategias a escalas más allá de la finca (</a:t>
            </a:r>
            <a:r>
              <a:rPr lang="es-ES" sz="2000" i="1" dirty="0" err="1" smtClean="0"/>
              <a:t>e.g.</a:t>
            </a:r>
            <a:r>
              <a:rPr lang="es-ES" sz="2000" dirty="0" smtClean="0"/>
              <a:t> zona regable, institucional,…)</a:t>
            </a:r>
            <a:r>
              <a:rPr lang="es-ES" sz="800" dirty="0" smtClean="0"/>
              <a:t/>
            </a:r>
            <a:br>
              <a:rPr lang="es-ES" sz="800" dirty="0" smtClean="0"/>
            </a:br>
            <a:r>
              <a:rPr lang="es-ES" sz="800" dirty="0" smtClean="0"/>
              <a:t/>
            </a:r>
            <a:br>
              <a:rPr lang="es-ES" sz="800" dirty="0" smtClean="0"/>
            </a:br>
            <a:r>
              <a:rPr lang="es-ES" sz="2000" dirty="0" smtClean="0"/>
              <a:t>Reutilización de aguas urbanas residuales</a:t>
            </a:r>
          </a:p>
          <a:p>
            <a:pPr lvl="1">
              <a:defRPr/>
            </a:pPr>
            <a:endParaRPr lang="es-ES" sz="2000" dirty="0"/>
          </a:p>
        </p:txBody>
      </p:sp>
    </p:spTree>
    <p:extLst>
      <p:ext uri="{BB962C8B-B14F-4D97-AF65-F5344CB8AC3E}">
        <p14:creationId xmlns:p14="http://schemas.microsoft.com/office/powerpoint/2010/main" xmlns="" val="1732082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Proceso</a:t>
            </a:r>
            <a:endParaRPr lang="es-ES"/>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3" y="-96387"/>
            <a:ext cx="5184575" cy="7423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contenu 2"/>
          <p:cNvSpPr txBox="1">
            <a:spLocks/>
          </p:cNvSpPr>
          <p:nvPr/>
        </p:nvSpPr>
        <p:spPr bwMode="auto">
          <a:xfrm>
            <a:off x="179512" y="1883965"/>
            <a:ext cx="3456384" cy="428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Char char="Ø"/>
            </a:pPr>
            <a:r>
              <a:rPr lang="es-ES" sz="2000" dirty="0" smtClean="0"/>
              <a:t>Selección de experto y miembros</a:t>
            </a:r>
          </a:p>
          <a:p>
            <a:pPr eaLnBrk="1" hangingPunct="1">
              <a:buFont typeface="Wingdings" panose="05000000000000000000" pitchFamily="2" charset="2"/>
              <a:buChar char="Ø"/>
            </a:pPr>
            <a:r>
              <a:rPr lang="es-ES" sz="2000" dirty="0" smtClean="0"/>
              <a:t>Encuesta estrategias</a:t>
            </a:r>
          </a:p>
          <a:p>
            <a:pPr eaLnBrk="1" hangingPunct="1">
              <a:buFont typeface="Wingdings" panose="05000000000000000000" pitchFamily="2" charset="2"/>
              <a:buChar char="Ø"/>
            </a:pPr>
            <a:r>
              <a:rPr lang="es-ES" sz="2000" dirty="0"/>
              <a:t>Discusión artículo </a:t>
            </a:r>
            <a:r>
              <a:rPr lang="es-ES" sz="2000" dirty="0" smtClean="0"/>
              <a:t>de base</a:t>
            </a:r>
            <a:endParaRPr lang="es-ES" sz="2000" dirty="0"/>
          </a:p>
          <a:p>
            <a:pPr eaLnBrk="1" hangingPunct="1">
              <a:buFont typeface="Wingdings" panose="05000000000000000000" pitchFamily="2" charset="2"/>
              <a:buChar char="Ø"/>
            </a:pPr>
            <a:r>
              <a:rPr lang="es-ES" sz="2000" dirty="0" err="1" smtClean="0"/>
              <a:t>Fiumicino</a:t>
            </a:r>
            <a:r>
              <a:rPr lang="es-ES" sz="2000" dirty="0" smtClean="0"/>
              <a:t>: validar inventario y priorizar</a:t>
            </a:r>
            <a:endParaRPr lang="es-ES" sz="2000" dirty="0"/>
          </a:p>
          <a:p>
            <a:pPr eaLnBrk="1" hangingPunct="1">
              <a:buFont typeface="Wingdings" panose="05000000000000000000" pitchFamily="2" charset="2"/>
              <a:buChar char="Ø"/>
            </a:pPr>
            <a:r>
              <a:rPr lang="es-ES" sz="2000" dirty="0" smtClean="0"/>
              <a:t>Mini-artículos temáticos</a:t>
            </a:r>
            <a:endParaRPr lang="es-ES" sz="2000" dirty="0"/>
          </a:p>
          <a:p>
            <a:pPr eaLnBrk="1" hangingPunct="1">
              <a:buFont typeface="Wingdings" panose="05000000000000000000" pitchFamily="2" charset="2"/>
              <a:buChar char="Ø"/>
            </a:pPr>
            <a:r>
              <a:rPr lang="es-ES" sz="2000" dirty="0" smtClean="0"/>
              <a:t>Ciudad Real (y visita de campo): barreras para la adopción, futuras acciones, posibles </a:t>
            </a:r>
            <a:r>
              <a:rPr lang="es-ES" sz="2000" dirty="0" err="1" smtClean="0"/>
              <a:t>GOs</a:t>
            </a:r>
            <a:endParaRPr lang="es-ES" sz="2000" dirty="0"/>
          </a:p>
          <a:p>
            <a:pPr eaLnBrk="1" hangingPunct="1">
              <a:buFont typeface="Wingdings" panose="05000000000000000000" pitchFamily="2" charset="2"/>
              <a:buChar char="Ø"/>
            </a:pPr>
            <a:r>
              <a:rPr lang="es-ES" sz="2000" dirty="0" smtClean="0"/>
              <a:t>Informe final y Difusión</a:t>
            </a:r>
            <a:endParaRPr lang="es-ES" sz="2000" dirty="0"/>
          </a:p>
        </p:txBody>
      </p:sp>
    </p:spTree>
    <p:extLst>
      <p:ext uri="{BB962C8B-B14F-4D97-AF65-F5344CB8AC3E}">
        <p14:creationId xmlns:p14="http://schemas.microsoft.com/office/powerpoint/2010/main" xmlns="" val="326385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3568" y="2132856"/>
            <a:ext cx="4512501" cy="3384376"/>
          </a:xfrm>
        </p:spPr>
      </p:pic>
      <p:sp>
        <p:nvSpPr>
          <p:cNvPr id="3" name="2 Rectángulo"/>
          <p:cNvSpPr/>
          <p:nvPr/>
        </p:nvSpPr>
        <p:spPr>
          <a:xfrm>
            <a:off x="4932040" y="1639828"/>
            <a:ext cx="4211960" cy="4401205"/>
          </a:xfrm>
          <a:prstGeom prst="rect">
            <a:avLst/>
          </a:prstGeom>
        </p:spPr>
        <p:txBody>
          <a:bodyPr wrap="square">
            <a:spAutoFit/>
          </a:bodyPr>
          <a:lstStyle/>
          <a:p>
            <a:pPr marL="285750" indent="-285750">
              <a:buFont typeface="Arial" panose="020B0604020202020204" pitchFamily="34" charset="0"/>
              <a:buChar char="•"/>
            </a:pP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Convocatoria </a:t>
            </a:r>
            <a:r>
              <a:rPr lang="es-ES" altLang="en-US" sz="2000" b="1" dirty="0" smtClean="0">
                <a:solidFill>
                  <a:srgbClr val="0070C0"/>
                </a:solidFill>
                <a:latin typeface="Calibri"/>
                <a:ea typeface="Tahoma" panose="020B0604030504040204" pitchFamily="34" charset="0"/>
                <a:cs typeface="Tahoma" panose="020B0604030504040204" pitchFamily="34" charset="0"/>
              </a:rPr>
              <a:t>→ </a:t>
            </a: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19 miembros</a:t>
            </a:r>
            <a:b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altLang="en-US"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(científicos, agricultores, técnicos)</a:t>
            </a:r>
            <a:r>
              <a:rPr lang="es-ES" alt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r>
              <a:rPr lang="es-ES" alt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Alemania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 1C</a:t>
            </a:r>
            <a:endParaRPr lang="es-ES" alt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Bélgica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1T/A</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España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2C; 1T </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Grecia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1C/A; 1C/T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Holanda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1C</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Hungría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1C/A</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Italia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2C; 1C/T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Lituania  </a:t>
            </a:r>
            <a:r>
              <a:rPr lang="es-ES" alt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Polonia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Portugal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a:t>
            </a: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Reino Unido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2T</a:t>
            </a:r>
            <a:endParaRPr lang="es-E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ES" alt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Suecia	      </a:t>
            </a:r>
            <a:r>
              <a:rPr lang="es-ES" alt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1T</a:t>
            </a:r>
            <a:endParaRPr lang="es-E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Ondertitel 2"/>
          <p:cNvSpPr txBox="1">
            <a:spLocks/>
          </p:cNvSpPr>
          <p:nvPr/>
        </p:nvSpPr>
        <p:spPr bwMode="auto">
          <a:xfrm>
            <a:off x="827584" y="5561836"/>
            <a:ext cx="7200800"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fontAlgn="base">
              <a:spcBef>
                <a:spcPct val="20000"/>
              </a:spcBef>
              <a:spcAft>
                <a:spcPct val="0"/>
              </a:spcAft>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spcBef>
                <a:spcPct val="20000"/>
              </a:spcBef>
              <a:spcAft>
                <a:spcPct val="0"/>
              </a:spcAft>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nl-BE" altLang="en-US" sz="1800" b="1" dirty="0" smtClean="0">
                <a:solidFill>
                  <a:srgbClr val="0070C0"/>
                </a:solidFill>
              </a:rPr>
              <a:t>A Agudelo, D Intrigliolo, J Girona</a:t>
            </a:r>
          </a:p>
          <a:p>
            <a:pPr eaLnBrk="1" hangingPunct="1"/>
            <a:r>
              <a:rPr lang="nl-BE" altLang="en-US" sz="1800" b="1" dirty="0" smtClean="0">
                <a:solidFill>
                  <a:srgbClr val="0070C0"/>
                </a:solidFill>
              </a:rPr>
              <a:t>Junio 2015 – Abril 2016 </a:t>
            </a:r>
            <a:r>
              <a:rPr lang="nl-BE" altLang="en-US" sz="1200" b="1" dirty="0" smtClean="0">
                <a:solidFill>
                  <a:srgbClr val="0070C0"/>
                </a:solidFill>
              </a:rPr>
              <a:t>(pendiente de visto bueno)</a:t>
            </a:r>
          </a:p>
        </p:txBody>
      </p:sp>
      <p:sp>
        <p:nvSpPr>
          <p:cNvPr id="7" name="Titel 1"/>
          <p:cNvSpPr txBox="1">
            <a:spLocks/>
          </p:cNvSpPr>
          <p:nvPr/>
        </p:nvSpPr>
        <p:spPr bwMode="auto">
          <a:xfrm>
            <a:off x="251520" y="549052"/>
            <a:ext cx="8352928"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eaLnBrk="1" hangingPunct="1"/>
            <a:r>
              <a:rPr lang="es-ES" altLang="en-US" dirty="0" smtClean="0"/>
              <a:t>Grupo Focal “Agua &amp; Agricultura: </a:t>
            </a:r>
            <a:br>
              <a:rPr lang="es-ES" altLang="en-US" dirty="0" smtClean="0"/>
            </a:br>
            <a:r>
              <a:rPr lang="es-ES" altLang="en-US" dirty="0" smtClean="0"/>
              <a:t>             	   estrategias a escala finca agrícola”</a:t>
            </a: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9440" b="30784"/>
          <a:stretch/>
        </p:blipFill>
        <p:spPr bwMode="auto">
          <a:xfrm>
            <a:off x="742199" y="1773056"/>
            <a:ext cx="7718233" cy="21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Rectángulo"/>
          <p:cNvSpPr/>
          <p:nvPr/>
        </p:nvSpPr>
        <p:spPr>
          <a:xfrm>
            <a:off x="251520" y="4005064"/>
            <a:ext cx="8892480" cy="1200329"/>
          </a:xfrm>
          <a:prstGeom prst="rect">
            <a:avLst/>
          </a:prstGeom>
        </p:spPr>
        <p:txBody>
          <a:bodyPr wrap="square">
            <a:spAutoFit/>
          </a:bodyPr>
          <a:lstStyle/>
          <a:p>
            <a:r>
              <a:rPr lang="es-ES" sz="2400" dirty="0" smtClean="0">
                <a:solidFill>
                  <a:schemeClr val="bg1"/>
                </a:solidFill>
                <a:latin typeface="+mj-lt"/>
              </a:rPr>
              <a:t>Identificar practicas de manejo y estrategias para aumentar:</a:t>
            </a:r>
          </a:p>
          <a:p>
            <a:pPr marL="457200" indent="-457200">
              <a:buFont typeface="+mj-lt"/>
              <a:buAutoNum type="arabicPeriod"/>
            </a:pPr>
            <a:r>
              <a:rPr lang="es-ES" sz="2400" dirty="0" smtClean="0">
                <a:solidFill>
                  <a:schemeClr val="bg1"/>
                </a:solidFill>
                <a:latin typeface="+mj-lt"/>
              </a:rPr>
              <a:t>el agua disponible para cultivos y ganado </a:t>
            </a:r>
            <a:br>
              <a:rPr lang="es-ES" sz="2400" dirty="0" smtClean="0">
                <a:solidFill>
                  <a:schemeClr val="bg1"/>
                </a:solidFill>
                <a:latin typeface="+mj-lt"/>
              </a:rPr>
            </a:br>
            <a:r>
              <a:rPr lang="es-ES" sz="2400" dirty="0" smtClean="0">
                <a:solidFill>
                  <a:schemeClr val="bg1"/>
                </a:solidFill>
                <a:latin typeface="+mj-lt"/>
              </a:rPr>
              <a:t>	(</a:t>
            </a:r>
            <a:r>
              <a:rPr lang="es-ES" sz="2400" dirty="0" smtClean="0">
                <a:solidFill>
                  <a:schemeClr val="bg1"/>
                </a:solidFill>
                <a:sym typeface="Wingdings"/>
              </a:rPr>
              <a:t></a:t>
            </a:r>
            <a:r>
              <a:rPr lang="es-ES" sz="2400" dirty="0" smtClean="0">
                <a:solidFill>
                  <a:schemeClr val="bg1"/>
                </a:solidFill>
                <a:latin typeface="+mj-lt"/>
              </a:rPr>
              <a:t>pérdidas;</a:t>
            </a:r>
            <a:r>
              <a:rPr lang="es-ES" sz="2400" dirty="0" smtClean="0">
                <a:solidFill>
                  <a:schemeClr val="bg1"/>
                </a:solidFill>
                <a:sym typeface="Wingdings"/>
              </a:rPr>
              <a:t> </a:t>
            </a:r>
            <a:r>
              <a:rPr lang="es-ES" sz="2400" dirty="0" smtClean="0">
                <a:solidFill>
                  <a:schemeClr val="bg1"/>
                </a:solidFill>
              </a:rPr>
              <a:t>agua almacenada en suelo y finca</a:t>
            </a:r>
            <a:r>
              <a:rPr lang="es-ES" sz="2400" dirty="0" smtClean="0">
                <a:solidFill>
                  <a:schemeClr val="bg1"/>
                </a:solidFill>
                <a:latin typeface="+mj-lt"/>
              </a:rPr>
              <a:t>) </a:t>
            </a:r>
          </a:p>
        </p:txBody>
      </p:sp>
      <p:sp>
        <p:nvSpPr>
          <p:cNvPr id="6" name="Titel 1"/>
          <p:cNvSpPr txBox="1">
            <a:spLocks/>
          </p:cNvSpPr>
          <p:nvPr/>
        </p:nvSpPr>
        <p:spPr bwMode="auto">
          <a:xfrm>
            <a:off x="251520" y="549052"/>
            <a:ext cx="792088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500" b="1" kern="1200">
                <a:solidFill>
                  <a:srgbClr val="61A984"/>
                </a:solidFill>
                <a:latin typeface="Tahoma" panose="020B0604030504040204" pitchFamily="34" charset="0"/>
                <a:ea typeface="Tahoma" panose="020B0604030504040204" pitchFamily="34" charset="0"/>
                <a:cs typeface="Tahoma" panose="020B0604030504040204" pitchFamily="34" charset="0"/>
              </a:defRPr>
            </a:lvl1pPr>
            <a:lvl2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2pPr>
            <a:lvl3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3pPr>
            <a:lvl4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4pPr>
            <a:lvl5pPr algn="l" rtl="0" fontAlgn="base">
              <a:spcBef>
                <a:spcPct val="0"/>
              </a:spcBef>
              <a:spcAft>
                <a:spcPct val="0"/>
              </a:spcAft>
              <a:defRPr sz="2500" b="1">
                <a:solidFill>
                  <a:srgbClr val="61A984"/>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r" eaLnBrk="1" hangingPunct="1"/>
            <a:r>
              <a:rPr lang="es-ES" altLang="en-US" dirty="0" smtClean="0"/>
              <a:t>Grupo Focal “Agua &amp; Agricultura”:</a:t>
            </a:r>
            <a:r>
              <a:rPr lang="es-ES" dirty="0" smtClean="0"/>
              <a:t>   </a:t>
            </a:r>
            <a:r>
              <a:rPr lang="es-ES" dirty="0" smtClean="0">
                <a:solidFill>
                  <a:srgbClr val="0070C0"/>
                </a:solidFill>
              </a:rPr>
              <a:t>inventario ¿qué hay disponible?</a:t>
            </a:r>
            <a:r>
              <a:rPr lang="es-ES" altLang="en-US" dirty="0" smtClean="0"/>
              <a:t> </a:t>
            </a:r>
          </a:p>
        </p:txBody>
      </p:sp>
      <p:sp>
        <p:nvSpPr>
          <p:cNvPr id="7" name="6 Rectángulo"/>
          <p:cNvSpPr/>
          <p:nvPr/>
        </p:nvSpPr>
        <p:spPr>
          <a:xfrm>
            <a:off x="251520" y="5487615"/>
            <a:ext cx="8892480" cy="461665"/>
          </a:xfrm>
          <a:prstGeom prst="rect">
            <a:avLst/>
          </a:prstGeom>
        </p:spPr>
        <p:txBody>
          <a:bodyPr wrap="square">
            <a:spAutoFit/>
          </a:bodyPr>
          <a:lstStyle/>
          <a:p>
            <a:pPr marL="457200" indent="-457200">
              <a:buFont typeface="+mj-lt"/>
              <a:buAutoNum type="arabicPeriod" startAt="3"/>
            </a:pPr>
            <a:r>
              <a:rPr lang="es-ES" sz="2400" dirty="0" smtClean="0">
                <a:solidFill>
                  <a:schemeClr val="bg1"/>
                </a:solidFill>
                <a:latin typeface="+mj-lt"/>
              </a:rPr>
              <a:t>la resiliencia de la finca en situaciones de escasez de agua</a:t>
            </a:r>
            <a:endParaRPr lang="es-ES" sz="2400" dirty="0">
              <a:solidFill>
                <a:schemeClr val="bg1"/>
              </a:solidFill>
              <a:latin typeface="+mj-lt"/>
            </a:endParaRPr>
          </a:p>
        </p:txBody>
      </p:sp>
      <p:sp>
        <p:nvSpPr>
          <p:cNvPr id="8" name="7 Rectángulo"/>
          <p:cNvSpPr/>
          <p:nvPr/>
        </p:nvSpPr>
        <p:spPr>
          <a:xfrm>
            <a:off x="251520" y="5127575"/>
            <a:ext cx="8892480" cy="461665"/>
          </a:xfrm>
          <a:prstGeom prst="rect">
            <a:avLst/>
          </a:prstGeom>
        </p:spPr>
        <p:txBody>
          <a:bodyPr wrap="square">
            <a:spAutoFit/>
          </a:bodyPr>
          <a:lstStyle/>
          <a:p>
            <a:pPr marL="457200" indent="-457200">
              <a:buFont typeface="+mj-lt"/>
              <a:buAutoNum type="arabicPeriod" startAt="2"/>
            </a:pPr>
            <a:r>
              <a:rPr lang="es-ES" sz="2400" dirty="0" smtClean="0">
                <a:solidFill>
                  <a:schemeClr val="bg1"/>
                </a:solidFill>
                <a:latin typeface="+mj-lt"/>
              </a:rPr>
              <a:t>el uso eficiente de ese agua, incluida la de riego</a:t>
            </a:r>
          </a:p>
        </p:txBody>
      </p:sp>
    </p:spTree>
    <p:extLst>
      <p:ext uri="{BB962C8B-B14F-4D97-AF65-F5344CB8AC3E}">
        <p14:creationId xmlns:p14="http://schemas.microsoft.com/office/powerpoint/2010/main" xmlns="" val="32956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fc2c9c9b-9990-41c4-bfd0-98b6dd1f6138"/>
</p:tagLst>
</file>

<file path=ppt/theme/theme1.xml><?xml version="1.0" encoding="utf-8"?>
<a:theme xmlns:a="http://schemas.openxmlformats.org/drawingml/2006/main" name="Standaardontwerp">
  <a:themeElements>
    <a:clrScheme name="EIP visual identity">
      <a:dk1>
        <a:srgbClr val="3C3118"/>
      </a:dk1>
      <a:lt1>
        <a:sysClr val="window" lastClr="FFFFFF"/>
      </a:lt1>
      <a:dk2>
        <a:srgbClr val="808285"/>
      </a:dk2>
      <a:lt2>
        <a:srgbClr val="3C3118"/>
      </a:lt2>
      <a:accent1>
        <a:srgbClr val="61A984"/>
      </a:accent1>
      <a:accent2>
        <a:srgbClr val="BFD730"/>
      </a:accent2>
      <a:accent3>
        <a:srgbClr val="7CCCBF"/>
      </a:accent3>
      <a:accent4>
        <a:srgbClr val="DBEADA"/>
      </a:accent4>
      <a:accent5>
        <a:srgbClr val="CAC881"/>
      </a:accent5>
      <a:accent6>
        <a:srgbClr val="90CE9C"/>
      </a:accent6>
      <a:hlink>
        <a:srgbClr val="61A984"/>
      </a:hlink>
      <a:folHlink>
        <a:srgbClr val="7CCCBF"/>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e1" id="{FBFF48A3-84CA-458C-8B5B-EEB2BB405250}" vid="{4BE09DD1-AF7B-4F03-82C3-219A66FB669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50C74FC0E0B48A462298A246030CB" ma:contentTypeVersion="6" ma:contentTypeDescription="Create a new document." ma:contentTypeScope="" ma:versionID="b012866b2ccfcef440439831a44c02fd">
  <xsd:schema xmlns:xsd="http://www.w3.org/2001/XMLSchema" xmlns:xs="http://www.w3.org/2001/XMLSchema" xmlns:p="http://schemas.microsoft.com/office/2006/metadata/properties" xmlns:ns2="8c52d351-d15f-4493-86ba-3f1425805ad1" targetNamespace="http://schemas.microsoft.com/office/2006/metadata/properties" ma:root="true" ma:fieldsID="0039786998a261f56e5ad19977eb059a" ns2:_="">
    <xsd:import namespace="8c52d351-d15f-4493-86ba-3f1425805a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2d351-d15f-4493-86ba-3f1425805a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36E1D-72F0-45DD-9325-FE66C4EFED1C}">
  <ds:schemaRef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c52d351-d15f-4493-86ba-3f1425805ad1"/>
    <ds:schemaRef ds:uri="http://schemas.microsoft.com/office/2006/metadata/properties"/>
  </ds:schemaRefs>
</ds:datastoreItem>
</file>

<file path=customXml/itemProps2.xml><?xml version="1.0" encoding="utf-8"?>
<ds:datastoreItem xmlns:ds="http://schemas.openxmlformats.org/officeDocument/2006/customXml" ds:itemID="{C0C6411E-AB65-4837-9F88-98B5475BCEDD}">
  <ds:schemaRefs>
    <ds:schemaRef ds:uri="http://schemas.microsoft.com/sharepoint/v3/contenttype/forms"/>
  </ds:schemaRefs>
</ds:datastoreItem>
</file>

<file path=customXml/itemProps3.xml><?xml version="1.0" encoding="utf-8"?>
<ds:datastoreItem xmlns:ds="http://schemas.openxmlformats.org/officeDocument/2006/customXml" ds:itemID="{0D785B47-7BB2-46E2-B98E-DAEC1A40C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2d351-d15f-4493-86ba-3f1425805a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3912</TotalTime>
  <Words>1592</Words>
  <Application>Microsoft Office PowerPoint</Application>
  <PresentationFormat>Presentación en pantalla (4:3)</PresentationFormat>
  <Paragraphs>283</Paragraphs>
  <Slides>27</Slides>
  <Notes>19</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Standaardontwerp</vt:lpstr>
      <vt:lpstr>Grupo Focal  Agua &amp; Agricultura:      estrategias a escala de finca agrícola</vt:lpstr>
      <vt:lpstr>¿Qué son los Grupos Focales de EIP-AGRI? </vt:lpstr>
      <vt:lpstr>Diapositiva 3</vt:lpstr>
      <vt:lpstr>Pregunta hecha al grupo</vt:lpstr>
      <vt:lpstr>Diapositiva 5</vt:lpstr>
      <vt:lpstr>Grupo Focal “Agua &amp; Agricultura:  estrategias a escala finca agrícola”</vt:lpstr>
      <vt:lpstr>Proceso</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Nuevos desarrollos </vt:lpstr>
      <vt:lpstr>Factores generales y barreras que limitan la adopción de estrategias</vt:lpstr>
      <vt:lpstr>¿Cómo facilitar la adopción?</vt:lpstr>
      <vt:lpstr>Algunas ideas para Grupos Operativos</vt:lpstr>
      <vt:lpstr>Diapositiva 22</vt:lpstr>
      <vt:lpstr>Diapositiva 23</vt:lpstr>
      <vt:lpstr>Diapositiva 24</vt:lpstr>
      <vt:lpstr>Diapositiva 25</vt:lpstr>
      <vt:lpstr>Diapositiva 26</vt:lpstr>
      <vt:lpstr>Grupo Focal  Agua &amp; Agricultura:      estrategias a escala de finca agrícola</vt:lpstr>
    </vt:vector>
  </TitlesOfParts>
  <Company>Ministerie van LNV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Group IPM for brassica</dc:title>
  <dc:creator>Ina Van Hoye</dc:creator>
  <cp:lastModifiedBy>MAGRAMA</cp:lastModifiedBy>
  <cp:revision>258</cp:revision>
  <cp:lastPrinted>2016-04-22T14:09:31Z</cp:lastPrinted>
  <dcterms:created xsi:type="dcterms:W3CDTF">2014-01-21T11:32:57Z</dcterms:created>
  <dcterms:modified xsi:type="dcterms:W3CDTF">2016-06-02T07:32:00Z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0x010100A3450C74FC0E0B48A462298A246030CB</vt:lpwstr>
  </property>
</Properties>
</file>