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9" r:id="rId2"/>
  </p:sldMasterIdLst>
  <p:notesMasterIdLst>
    <p:notesMasterId r:id="rId20"/>
  </p:notesMasterIdLst>
  <p:handoutMasterIdLst>
    <p:handoutMasterId r:id="rId21"/>
  </p:handoutMasterIdLst>
  <p:sldIdLst>
    <p:sldId id="261" r:id="rId3"/>
    <p:sldId id="273" r:id="rId4"/>
    <p:sldId id="272" r:id="rId5"/>
    <p:sldId id="259" r:id="rId6"/>
    <p:sldId id="277" r:id="rId7"/>
    <p:sldId id="268" r:id="rId8"/>
    <p:sldId id="276" r:id="rId9"/>
    <p:sldId id="260" r:id="rId10"/>
    <p:sldId id="274" r:id="rId11"/>
    <p:sldId id="263" r:id="rId12"/>
    <p:sldId id="280" r:id="rId13"/>
    <p:sldId id="265" r:id="rId14"/>
    <p:sldId id="266" r:id="rId15"/>
    <p:sldId id="267" r:id="rId16"/>
    <p:sldId id="278" r:id="rId17"/>
    <p:sldId id="279" r:id="rId18"/>
    <p:sldId id="262" r:id="rId19"/>
  </p:sldIdLst>
  <p:sldSz cx="9144000" cy="6858000" type="screen4x3"/>
  <p:notesSz cx="6797675" cy="987266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9EB"/>
    <a:srgbClr val="008080"/>
    <a:srgbClr val="7CC4CA"/>
    <a:srgbClr val="94CFD4"/>
    <a:srgbClr val="AFDCDF"/>
    <a:srgbClr val="800000"/>
    <a:srgbClr val="FFFFE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>
      <p:cViewPr varScale="1">
        <p:scale>
          <a:sx n="89" d="100"/>
          <a:sy n="89" d="100"/>
        </p:scale>
        <p:origin x="108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908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EFC8EC-4081-485E-9F71-98A6E54E7D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9233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5BD847-2D25-4E92-B77F-DA399211A74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36853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5BD847-2D25-4E92-B77F-DA399211A74C}" type="slidenum">
              <a:rPr lang="es-ES" altLang="es-ES" smtClean="0"/>
              <a:pPr>
                <a:defRPr/>
              </a:pPr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908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683568" y="1844824"/>
            <a:ext cx="7848872" cy="1152128"/>
          </a:xfrm>
        </p:spPr>
        <p:txBody>
          <a:bodyPr anchor="ctr" anchorCtr="0"/>
          <a:lstStyle>
            <a:lvl1pPr algn="ctr">
              <a:defRPr sz="4400">
                <a:latin typeface="+mj-lt"/>
              </a:defRPr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83568" y="2997374"/>
            <a:ext cx="7848872" cy="6476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Subtítulo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09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89E1-9608-4EC4-BAC4-17C328FB9BCB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0812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4E37-58C5-4AC3-93CA-88EE581BD02C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500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70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20713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7"/>
          <p:cNvSpPr>
            <a:spLocks noGrp="1"/>
          </p:cNvSpPr>
          <p:nvPr>
            <p:ph type="ctrTitle" hasCustomPrompt="1"/>
          </p:nvPr>
        </p:nvSpPr>
        <p:spPr>
          <a:xfrm>
            <a:off x="827584" y="2156098"/>
            <a:ext cx="7848872" cy="1368152"/>
          </a:xfrm>
        </p:spPr>
        <p:txBody>
          <a:bodyPr anchor="ctr" anchorCtr="0"/>
          <a:lstStyle>
            <a:lvl1pPr algn="ctr">
              <a:defRPr sz="4400"/>
            </a:lvl1pPr>
          </a:lstStyle>
          <a:p>
            <a:r>
              <a:rPr lang="es-ES" dirty="0" smtClean="0"/>
              <a:t>Título</a:t>
            </a:r>
            <a:endParaRPr lang="es-ES" dirty="0"/>
          </a:p>
        </p:txBody>
      </p:sp>
      <p:sp>
        <p:nvSpPr>
          <p:cNvPr id="9" name="Título 7"/>
          <p:cNvSpPr txBox="1">
            <a:spLocks/>
          </p:cNvSpPr>
          <p:nvPr userDrawn="1"/>
        </p:nvSpPr>
        <p:spPr bwMode="auto">
          <a:xfrm>
            <a:off x="827584" y="3551103"/>
            <a:ext cx="7848872" cy="64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>
                <a:solidFill>
                  <a:schemeClr val="accent4"/>
                </a:solidFill>
              </a:rPr>
              <a:t>Subtítulo</a:t>
            </a:r>
            <a:endParaRPr lang="es-ES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92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D263-8F07-495D-B759-F3B79EF90E85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0499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43E0-F90D-4A8A-98D5-FDA2F30FA51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62387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1CFB-192D-4595-959D-80ECADE64851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678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B960-0D46-42E2-974B-19450B78A126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5414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ED0-0EFE-43A1-8E79-9A77F8D2DB12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78941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68BC-42B5-4ECA-ABB6-57E26B188DD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70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0D263-8F07-495D-B759-F3B79EF90E85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74959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4BF4-8A21-4DA6-9B44-D7D0C16C5C2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54374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9EB7-D545-4756-81A3-7CBDAC02F27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8255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889E1-9608-4EC4-BAC4-17C328FB9BCB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12204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F4E37-58C5-4AC3-93CA-88EE581BD02C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9587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84663" y="5397500"/>
            <a:ext cx="4751387" cy="1127125"/>
            <a:chOff x="2699" y="3385"/>
            <a:chExt cx="2993" cy="710"/>
          </a:xfrm>
        </p:grpSpPr>
        <p:sp>
          <p:nvSpPr>
            <p:cNvPr id="3" name="Text Box 12"/>
            <p:cNvSpPr txBox="1">
              <a:spLocks noChangeArrowheads="1"/>
            </p:cNvSpPr>
            <p:nvPr userDrawn="1"/>
          </p:nvSpPr>
          <p:spPr bwMode="auto">
            <a:xfrm>
              <a:off x="2699" y="3385"/>
              <a:ext cx="2990" cy="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s-ES" altLang="es-ES" sz="4400" b="1" smtClean="0">
                  <a:solidFill>
                    <a:schemeClr val="bg1"/>
                  </a:solidFill>
                  <a:latin typeface="Bradley Hand ITC" pitchFamily="66" charset="0"/>
                </a:rPr>
                <a:t>FEGA</a:t>
              </a:r>
            </a:p>
            <a:p>
              <a:pPr algn="r" eaLnBrk="1" hangingPunct="1">
                <a:defRPr/>
              </a:pPr>
              <a:r>
                <a:rPr lang="es-ES" altLang="es-ES" sz="2400" b="1" smtClean="0">
                  <a:solidFill>
                    <a:schemeClr val="bg1"/>
                  </a:solidFill>
                  <a:latin typeface="Bradley Hand ITC" pitchFamily="66" charset="0"/>
                </a:rPr>
                <a:t>Fondo Español de Garantía Agraria</a:t>
              </a:r>
            </a:p>
          </p:txBody>
        </p:sp>
        <p:sp>
          <p:nvSpPr>
            <p:cNvPr id="4" name="Line 13"/>
            <p:cNvSpPr>
              <a:spLocks noChangeShapeType="1"/>
            </p:cNvSpPr>
            <p:nvPr userDrawn="1"/>
          </p:nvSpPr>
          <p:spPr bwMode="auto">
            <a:xfrm>
              <a:off x="2744" y="4065"/>
              <a:ext cx="2948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ES"/>
            </a:p>
          </p:txBody>
        </p:sp>
      </p:grpSp>
      <p:pic>
        <p:nvPicPr>
          <p:cNvPr id="5" name="Picture 15" descr="pest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557847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A43E0-F90D-4A8A-98D5-FDA2F30FA51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1090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1CFB-192D-4595-959D-80ECADE64851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58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4B960-0D46-42E2-974B-19450B78A126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6939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AED0-0EFE-43A1-8E79-9A77F8D2DB12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670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468BC-42B5-4ECA-ABB6-57E26B188DD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4171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94BF4-8A21-4DA6-9B44-D7D0C16C5C2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4425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E9EB7-D545-4756-81A3-7CBDAC02F27A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5516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94AB4B-69AA-48D0-A528-C81565A36280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88" r:id="rId12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9" y="41202"/>
            <a:ext cx="2747724" cy="50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25"/>
          <p:cNvSpPr txBox="1">
            <a:spLocks noChangeArrowheads="1"/>
          </p:cNvSpPr>
          <p:nvPr/>
        </p:nvSpPr>
        <p:spPr bwMode="auto">
          <a:xfrm>
            <a:off x="34925" y="2852738"/>
            <a:ext cx="863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F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E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G</a:t>
            </a:r>
          </a:p>
          <a:p>
            <a:pPr eaLnBrk="1" hangingPunct="1">
              <a:defRPr/>
            </a:pPr>
            <a:r>
              <a:rPr lang="es-ES" altLang="es-ES" sz="5400" b="1" dirty="0" smtClean="0">
                <a:solidFill>
                  <a:schemeClr val="bg1"/>
                </a:solidFill>
                <a:latin typeface="Bradley Hand ITC" pitchFamily="66" charset="0"/>
              </a:rPr>
              <a:t>A</a:t>
            </a: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92725" y="6237288"/>
            <a:ext cx="3382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994AB4B-69AA-48D0-A528-C81565A36280}" type="datetime2">
              <a:rPr lang="es-ES" altLang="es-ES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1028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53604"/>
            <a:ext cx="8229600" cy="42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modificar el estilo de texto del patrón</a:t>
            </a:r>
          </a:p>
          <a:p>
            <a:pPr lvl="1"/>
            <a:r>
              <a:rPr lang="es-ES" altLang="es-ES" dirty="0" smtClean="0"/>
              <a:t>Segundo nivel</a:t>
            </a:r>
          </a:p>
          <a:p>
            <a:pPr lvl="2"/>
            <a:r>
              <a:rPr lang="es-ES" altLang="es-ES" dirty="0" smtClean="0"/>
              <a:t>Tercer nivel</a:t>
            </a:r>
          </a:p>
          <a:p>
            <a:pPr lvl="3"/>
            <a:r>
              <a:rPr lang="es-ES" altLang="es-ES" dirty="0" smtClean="0"/>
              <a:t>Cuarto nivel</a:t>
            </a:r>
          </a:p>
          <a:p>
            <a:pPr lvl="4"/>
            <a:r>
              <a:rPr lang="es-ES" altLang="es-ES" dirty="0" smtClean="0"/>
              <a:t>Quinto nivel</a:t>
            </a:r>
          </a:p>
        </p:txBody>
      </p:sp>
      <p:sp>
        <p:nvSpPr>
          <p:cNvPr id="102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58322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dirty="0" smtClean="0"/>
              <a:t>Haga clic para cambiar el estilo de título	</a:t>
            </a:r>
          </a:p>
        </p:txBody>
      </p:sp>
      <p:pic>
        <p:nvPicPr>
          <p:cNvPr id="1030" name="Picture 43" descr="pestaña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7425"/>
            <a:ext cx="12096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99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848872" cy="1224136"/>
          </a:xfrm>
        </p:spPr>
        <p:txBody>
          <a:bodyPr/>
          <a:lstStyle/>
          <a:p>
            <a:r>
              <a:rPr lang="es-ES" dirty="0" smtClean="0"/>
              <a:t>FASE FINAL DE LA AUDITORÍA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4294967295"/>
          </p:nvPr>
        </p:nvSpPr>
        <p:spPr>
          <a:xfrm>
            <a:off x="5761038" y="6237288"/>
            <a:ext cx="3382962" cy="476250"/>
          </a:xfrm>
        </p:spPr>
        <p:txBody>
          <a:bodyPr/>
          <a:lstStyle/>
          <a:p>
            <a:pPr>
              <a:defRPr/>
            </a:pPr>
            <a:fld id="{1270D263-8F07-495D-B759-F3B79EF90E85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049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3" name="Rectángulo 2"/>
          <p:cNvSpPr/>
          <p:nvPr/>
        </p:nvSpPr>
        <p:spPr>
          <a:xfrm>
            <a:off x="467544" y="1196752"/>
            <a:ext cx="8424936" cy="509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es-ES" b="1" i="1" dirty="0" smtClean="0">
                <a:solidFill>
                  <a:srgbClr val="7030A0"/>
                </a:solidFill>
                <a:latin typeface="+mn-lt"/>
              </a:rPr>
              <a:t>Ejemplo 2: </a:t>
            </a:r>
            <a:r>
              <a:rPr lang="es-ES" b="1" i="1" dirty="0">
                <a:solidFill>
                  <a:srgbClr val="7030A0"/>
                </a:solidFill>
                <a:latin typeface="+mn-lt"/>
              </a:rPr>
              <a:t>MEDIDA </a:t>
            </a:r>
            <a:r>
              <a:rPr lang="es-ES" b="1" i="1" dirty="0" smtClean="0">
                <a:solidFill>
                  <a:srgbClr val="7030A0"/>
                </a:solidFill>
                <a:latin typeface="+mn-lt"/>
              </a:rPr>
              <a:t>CORRECTORA, aceptada, </a:t>
            </a:r>
            <a:r>
              <a:rPr lang="es-ES" b="1" i="1" dirty="0">
                <a:solidFill>
                  <a:srgbClr val="7030A0"/>
                </a:solidFill>
                <a:latin typeface="+mn-lt"/>
              </a:rPr>
              <a:t>a una de las recomendaciones incluidas en </a:t>
            </a:r>
            <a:r>
              <a:rPr lang="es-ES" b="1" i="1" dirty="0" smtClean="0">
                <a:solidFill>
                  <a:srgbClr val="7030A0"/>
                </a:solidFill>
                <a:latin typeface="+mn-lt"/>
              </a:rPr>
              <a:t>una auditoría </a:t>
            </a:r>
            <a:r>
              <a:rPr lang="es-ES" b="1" i="1" dirty="0">
                <a:solidFill>
                  <a:srgbClr val="7030A0"/>
                </a:solidFill>
                <a:latin typeface="+mn-lt"/>
              </a:rPr>
              <a:t>del año 2013. Se trata de una recomendación aceptada por la unidad auditada:</a:t>
            </a:r>
          </a:p>
          <a:p>
            <a:r>
              <a:rPr lang="es-ES" dirty="0"/>
              <a:t>  </a:t>
            </a:r>
            <a:r>
              <a:rPr lang="es-ES_tradnl" b="1" dirty="0" smtClean="0">
                <a:solidFill>
                  <a:srgbClr val="002060"/>
                </a:solidFill>
                <a:latin typeface="Arial"/>
              </a:rPr>
              <a:t>	</a:t>
            </a:r>
            <a:endParaRPr lang="es-ES_tradnl" sz="1400" b="1" dirty="0" smtClean="0">
              <a:solidFill>
                <a:srgbClr val="002060"/>
              </a:solidFill>
              <a:latin typeface="Arial"/>
            </a:endParaRPr>
          </a:p>
          <a:p>
            <a:r>
              <a:rPr lang="es-ES_tradnl" sz="1400" b="1" dirty="0">
                <a:solidFill>
                  <a:srgbClr val="002060"/>
                </a:solidFill>
                <a:latin typeface="Arial"/>
              </a:rPr>
              <a:t>	</a:t>
            </a:r>
            <a:r>
              <a:rPr lang="es-ES_tradnl" sz="1600" b="1" dirty="0" smtClean="0">
                <a:solidFill>
                  <a:srgbClr val="002060"/>
                </a:solidFill>
                <a:latin typeface="Arial"/>
              </a:rPr>
              <a:t>Recomendación </a:t>
            </a:r>
            <a:r>
              <a:rPr lang="es-ES_tradnl" sz="1600" b="1" dirty="0">
                <a:solidFill>
                  <a:srgbClr val="002060"/>
                </a:solidFill>
                <a:latin typeface="Arial"/>
              </a:rPr>
              <a:t>del equipo auditor:</a:t>
            </a:r>
            <a:endParaRPr lang="es-ES" sz="1600" dirty="0" smtClean="0"/>
          </a:p>
          <a:p>
            <a:pPr indent="-342900" algn="just" eaLnBrk="1" hangingPunct="1">
              <a:spcBef>
                <a:spcPct val="20000"/>
              </a:spcBef>
            </a:pPr>
            <a:r>
              <a:rPr lang="es-ES" sz="1600" i="1" dirty="0" smtClean="0">
                <a:solidFill>
                  <a:srgbClr val="002060"/>
                </a:solidFill>
                <a:latin typeface="+mn-lt"/>
              </a:rPr>
              <a:t>“Introducir </a:t>
            </a:r>
            <a:r>
              <a:rPr lang="es-ES" sz="1600" i="1" dirty="0">
                <a:solidFill>
                  <a:srgbClr val="002060"/>
                </a:solidFill>
                <a:latin typeface="+mn-lt"/>
              </a:rPr>
              <a:t>en el encabezamiento de los modelos de actas de control la referencia a la normativa comunitaria en función de la cual deben realizarse los controles</a:t>
            </a:r>
            <a:r>
              <a:rPr lang="es-ES" sz="1600" i="1" dirty="0" smtClean="0">
                <a:solidFill>
                  <a:srgbClr val="002060"/>
                </a:solidFill>
                <a:latin typeface="+mn-lt"/>
              </a:rPr>
              <a:t>.”</a:t>
            </a:r>
            <a:endParaRPr lang="es-ES" sz="1600" i="1" dirty="0">
              <a:solidFill>
                <a:srgbClr val="002060"/>
              </a:solidFill>
              <a:latin typeface="+mn-lt"/>
            </a:endParaRPr>
          </a:p>
          <a:p>
            <a:pPr lvl="0" algn="just" eaLnBrk="1" hangingPunct="1">
              <a:spcBef>
                <a:spcPts val="1200"/>
              </a:spcBef>
            </a:pPr>
            <a:r>
              <a:rPr lang="es-ES_tradnl" sz="1600" b="1" dirty="0" smtClean="0">
                <a:solidFill>
                  <a:srgbClr val="002060"/>
                </a:solidFill>
                <a:latin typeface="Arial"/>
              </a:rPr>
              <a:t>	Medida correctora propuesta por </a:t>
            </a:r>
            <a:r>
              <a:rPr lang="es-ES_tradnl" sz="1600" b="1" dirty="0">
                <a:solidFill>
                  <a:srgbClr val="002060"/>
                </a:solidFill>
                <a:latin typeface="Arial"/>
              </a:rPr>
              <a:t>la unidad auditada:</a:t>
            </a:r>
            <a:endParaRPr lang="es-ES_tradnl" sz="1600" i="1" dirty="0">
              <a:solidFill>
                <a:srgbClr val="002060"/>
              </a:solidFill>
              <a:latin typeface="Arial"/>
            </a:endParaRPr>
          </a:p>
          <a:p>
            <a:pPr indent="-342900" algn="just" eaLnBrk="1" hangingPunct="1">
              <a:spcBef>
                <a:spcPts val="600"/>
              </a:spcBef>
            </a:pPr>
            <a:r>
              <a:rPr lang="es-ES" sz="1600" i="1" dirty="0" smtClean="0">
                <a:solidFill>
                  <a:srgbClr val="002060"/>
                </a:solidFill>
                <a:latin typeface="+mn-lt"/>
              </a:rPr>
              <a:t>“</a:t>
            </a:r>
            <a:r>
              <a:rPr lang="es-ES" sz="1600" i="1" dirty="0">
                <a:solidFill>
                  <a:srgbClr val="002060"/>
                </a:solidFill>
                <a:latin typeface="+mn-lt"/>
              </a:rPr>
              <a:t>La SGRM incluirá en los modelos de actas de control incluidos en la Instrucción General correspondiente al Plan 2014 la normativa (comunitaria o nacional, en caso de no existir norma comunitaria) en base a la cual se realicen dichos controles. Se prevé que esta Instrucción General esté elaborada antes del comienzo del primer suministro del Plan 2014 (junio 2014</a:t>
            </a:r>
            <a:r>
              <a:rPr lang="es-ES" sz="1600" i="1" dirty="0" smtClean="0">
                <a:solidFill>
                  <a:srgbClr val="002060"/>
                </a:solidFill>
                <a:latin typeface="+mn-lt"/>
              </a:rPr>
              <a:t>).”</a:t>
            </a:r>
          </a:p>
          <a:p>
            <a:pPr indent="-342900" algn="just" eaLnBrk="1" hangingPunct="1">
              <a:spcBef>
                <a:spcPts val="600"/>
              </a:spcBef>
            </a:pPr>
            <a:endParaRPr lang="es-ES" sz="1600" i="1" dirty="0">
              <a:solidFill>
                <a:srgbClr val="002060"/>
              </a:solidFill>
              <a:latin typeface="+mn-lt"/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	Análisis </a:t>
            </a:r>
            <a:r>
              <a:rPr lang="es-ES" sz="1600" b="1" dirty="0">
                <a:solidFill>
                  <a:srgbClr val="002060"/>
                </a:solidFill>
              </a:rPr>
              <a:t>de la medida correctora</a:t>
            </a:r>
            <a:endParaRPr lang="es-ES" sz="1600" b="1" i="1" dirty="0">
              <a:solidFill>
                <a:srgbClr val="7030A0"/>
              </a:solidFill>
              <a:latin typeface="Arial"/>
            </a:endParaRPr>
          </a:p>
          <a:p>
            <a:pPr indent="-342900" algn="just" eaLnBrk="1" hangingPunct="1">
              <a:spcBef>
                <a:spcPct val="20000"/>
              </a:spcBef>
            </a:pPr>
            <a:r>
              <a:rPr lang="es-ES_tradnl" sz="1600" i="1" dirty="0">
                <a:solidFill>
                  <a:srgbClr val="002060"/>
                </a:solidFill>
              </a:rPr>
              <a:t>“La medida se considera adecuada, pero la recomendación permanece abierta a la espera de su implantación</a:t>
            </a:r>
            <a:r>
              <a:rPr lang="es-ES_tradnl" sz="1600" i="1" dirty="0" smtClean="0">
                <a:solidFill>
                  <a:srgbClr val="002060"/>
                </a:solidFill>
              </a:rPr>
              <a:t>.”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	</a:t>
            </a:r>
            <a:endParaRPr lang="es-ES" sz="1600" i="1" dirty="0" smtClean="0">
              <a:solidFill>
                <a:srgbClr val="002060"/>
              </a:solidFill>
              <a:latin typeface="+mn-lt"/>
            </a:endParaRPr>
          </a:p>
          <a:p>
            <a:pPr indent="-342900" algn="just" eaLnBrk="1" hangingPunct="1">
              <a:spcBef>
                <a:spcPts val="600"/>
              </a:spcBef>
            </a:pPr>
            <a:endParaRPr lang="es-ES" sz="14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091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6" name="Rectángulo 5"/>
          <p:cNvSpPr/>
          <p:nvPr/>
        </p:nvSpPr>
        <p:spPr>
          <a:xfrm>
            <a:off x="827584" y="980453"/>
            <a:ext cx="7704856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dirty="0">
                <a:solidFill>
                  <a:srgbClr val="7030A0"/>
                </a:solidFill>
              </a:rPr>
              <a:t>Ejemplo </a:t>
            </a:r>
            <a:r>
              <a:rPr lang="es-ES" b="1" i="1" dirty="0" smtClean="0">
                <a:solidFill>
                  <a:srgbClr val="7030A0"/>
                </a:solidFill>
              </a:rPr>
              <a:t>3: </a:t>
            </a:r>
            <a:r>
              <a:rPr lang="es-ES" b="1" i="1" dirty="0">
                <a:solidFill>
                  <a:srgbClr val="7030A0"/>
                </a:solidFill>
              </a:rPr>
              <a:t>MEDIDA </a:t>
            </a:r>
            <a:r>
              <a:rPr lang="es-ES" b="1" i="1" dirty="0" smtClean="0">
                <a:solidFill>
                  <a:srgbClr val="7030A0"/>
                </a:solidFill>
              </a:rPr>
              <a:t>CORRECTORA, no aceptada, </a:t>
            </a:r>
            <a:r>
              <a:rPr lang="es-ES" b="1" i="1" dirty="0">
                <a:solidFill>
                  <a:srgbClr val="7030A0"/>
                </a:solidFill>
              </a:rPr>
              <a:t>a una de las recomendaciones incluidas en una auditoría del año 2013. Se trata de una recomendación aceptada por la unidad auditada:</a:t>
            </a:r>
          </a:p>
          <a:p>
            <a:r>
              <a:rPr lang="es-ES_tradnl" b="1" dirty="0" smtClean="0">
                <a:solidFill>
                  <a:srgbClr val="002060"/>
                </a:solidFill>
                <a:latin typeface="Arial"/>
              </a:rPr>
              <a:t>	Recomendación </a:t>
            </a:r>
            <a:r>
              <a:rPr lang="es-ES_tradnl" b="1" dirty="0">
                <a:solidFill>
                  <a:srgbClr val="002060"/>
                </a:solidFill>
                <a:latin typeface="Arial"/>
              </a:rPr>
              <a:t>del equipo auditor:</a:t>
            </a:r>
            <a:endParaRPr lang="es-ES" dirty="0"/>
          </a:p>
          <a:p>
            <a:pPr indent="-342900" algn="just" eaLnBrk="1" hangingPunct="1">
              <a:spcBef>
                <a:spcPct val="20000"/>
              </a:spcBef>
            </a:pPr>
            <a:r>
              <a:rPr lang="es-ES" sz="1600" i="1" dirty="0" smtClean="0">
                <a:solidFill>
                  <a:srgbClr val="002060"/>
                </a:solidFill>
                <a:latin typeface="+mn-lt"/>
              </a:rPr>
              <a:t>“Dejar </a:t>
            </a:r>
            <a:r>
              <a:rPr lang="es-ES" sz="1600" i="1" dirty="0">
                <a:solidFill>
                  <a:srgbClr val="002060"/>
                </a:solidFill>
                <a:latin typeface="+mn-lt"/>
              </a:rPr>
              <a:t>evidencia por escrito de las instrucciones explícitas a las </a:t>
            </a:r>
            <a:r>
              <a:rPr lang="es-ES" sz="1600" i="1" dirty="0" smtClean="0">
                <a:solidFill>
                  <a:srgbClr val="002060"/>
                </a:solidFill>
                <a:latin typeface="+mn-lt"/>
              </a:rPr>
              <a:t>unidades de control sobre </a:t>
            </a:r>
            <a:r>
              <a:rPr lang="es-ES" sz="1600" i="1" dirty="0">
                <a:solidFill>
                  <a:srgbClr val="002060"/>
                </a:solidFill>
                <a:latin typeface="+mn-lt"/>
              </a:rPr>
              <a:t>el plazo de preaviso que se considere adecuado en los controles a </a:t>
            </a:r>
            <a:r>
              <a:rPr lang="es-ES" sz="1600" i="1" dirty="0" smtClean="0">
                <a:solidFill>
                  <a:srgbClr val="002060"/>
                </a:solidFill>
                <a:latin typeface="+mn-lt"/>
              </a:rPr>
              <a:t>centros de almacenamiento y distribución (CAD) y a las entidades benéficas (EEBB).”</a:t>
            </a:r>
            <a:endParaRPr lang="es-ES" sz="1600" i="1" dirty="0">
              <a:solidFill>
                <a:srgbClr val="002060"/>
              </a:solidFill>
              <a:latin typeface="+mn-lt"/>
            </a:endParaRPr>
          </a:p>
          <a:p>
            <a:r>
              <a:rPr lang="es-ES" dirty="0" smtClean="0"/>
              <a:t>	</a:t>
            </a:r>
            <a:r>
              <a:rPr lang="es-ES" b="1" dirty="0">
                <a:solidFill>
                  <a:srgbClr val="002060"/>
                </a:solidFill>
                <a:latin typeface="Arial"/>
              </a:rPr>
              <a:t>Medida </a:t>
            </a:r>
            <a:r>
              <a:rPr lang="es-ES" b="1" dirty="0" smtClean="0">
                <a:solidFill>
                  <a:srgbClr val="002060"/>
                </a:solidFill>
                <a:latin typeface="Arial"/>
              </a:rPr>
              <a:t>correctora:</a:t>
            </a:r>
            <a:endParaRPr lang="es-ES" b="1" dirty="0">
              <a:solidFill>
                <a:srgbClr val="002060"/>
              </a:solidFill>
              <a:latin typeface="Arial"/>
            </a:endParaRPr>
          </a:p>
          <a:p>
            <a:pPr indent="-342900" algn="just" eaLnBrk="1" hangingPunct="1">
              <a:spcBef>
                <a:spcPct val="20000"/>
              </a:spcBef>
            </a:pPr>
            <a:r>
              <a:rPr lang="es-ES" sz="1600" i="1" dirty="0">
                <a:solidFill>
                  <a:srgbClr val="002060"/>
                </a:solidFill>
                <a:latin typeface="+mn-lt"/>
              </a:rPr>
              <a:t>“La SGRM reflejará en la Instrucción General del Plan 2014 un plazo de preaviso en los controles a CAD y EEBB de al menos 5 días. Se prevé que esta Instrucción General esté elaborada antes del comienzo del primer suministro del Plan 2014 previsto para el mes de junio del mismo año.”</a:t>
            </a:r>
          </a:p>
          <a:p>
            <a:r>
              <a:rPr lang="es-ES" dirty="0" smtClean="0"/>
              <a:t>	</a:t>
            </a:r>
            <a:r>
              <a:rPr lang="es-ES" b="1" dirty="0">
                <a:solidFill>
                  <a:srgbClr val="002060"/>
                </a:solidFill>
                <a:latin typeface="Arial"/>
              </a:rPr>
              <a:t>Análisis </a:t>
            </a:r>
            <a:r>
              <a:rPr lang="es-ES" b="1" dirty="0" smtClean="0">
                <a:solidFill>
                  <a:srgbClr val="002060"/>
                </a:solidFill>
                <a:latin typeface="Arial"/>
              </a:rPr>
              <a:t>de la medida correctora:</a:t>
            </a:r>
            <a:endParaRPr lang="es-ES" b="1" dirty="0">
              <a:solidFill>
                <a:srgbClr val="002060"/>
              </a:solidFill>
              <a:latin typeface="Arial"/>
            </a:endParaRPr>
          </a:p>
          <a:p>
            <a:pPr indent="-342900" algn="just" eaLnBrk="1" hangingPunct="1">
              <a:spcBef>
                <a:spcPct val="20000"/>
              </a:spcBef>
            </a:pPr>
            <a:r>
              <a:rPr lang="es-ES" sz="1600" i="1" dirty="0">
                <a:solidFill>
                  <a:srgbClr val="002060"/>
                </a:solidFill>
                <a:latin typeface="+mn-lt"/>
              </a:rPr>
              <a:t>La medida propuesta por la SGRM prevé incluir un plazo de preaviso mínimo de 5 días, esta SGAIE considera que dicho plazo debe ser el máximo aceptado para notificar los controles a los CAD y EEBB. Por tanto la medida correctora no se considera adecuada y la recomendación permanece abierta.</a:t>
            </a:r>
          </a:p>
        </p:txBody>
      </p:sp>
    </p:spTree>
    <p:extLst>
      <p:ext uri="{BB962C8B-B14F-4D97-AF65-F5344CB8AC3E}">
        <p14:creationId xmlns:p14="http://schemas.microsoft.com/office/powerpoint/2010/main" val="11315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82683" y="1484784"/>
            <a:ext cx="8309797" cy="1368152"/>
          </a:xfrm>
          <a:prstGeom prst="rect">
            <a:avLst/>
          </a:prstGeom>
          <a:solidFill>
            <a:srgbClr val="CDE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74452" y="1052736"/>
            <a:ext cx="8201235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/>
              <a:t>REUNIÓN DE CIERRE CON LA UNIDAD AUDITADA</a:t>
            </a:r>
            <a:endParaRPr lang="es-ES" sz="2000" dirty="0"/>
          </a:p>
        </p:txBody>
      </p:sp>
      <p:sp>
        <p:nvSpPr>
          <p:cNvPr id="5" name="Rectángulo 4"/>
          <p:cNvSpPr/>
          <p:nvPr/>
        </p:nvSpPr>
        <p:spPr>
          <a:xfrm>
            <a:off x="539552" y="1514839"/>
            <a:ext cx="819988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es-ES_tradnl" sz="1600" dirty="0" smtClean="0">
                <a:solidFill>
                  <a:srgbClr val="002060"/>
                </a:solidFill>
                <a:latin typeface="Arial"/>
              </a:rPr>
              <a:t>La SGAIE propondrá una reunión de cierre de la auditoría con la UA, que se implanta a partir de la certificación QA, para debatir las discrepancias, si las hubiera, sobre los resultados del trabajo realizado por el equipo auditor.</a:t>
            </a:r>
          </a:p>
          <a:p>
            <a:pPr algn="just" eaLnBrk="1" hangingPunct="1">
              <a:spcBef>
                <a:spcPts val="600"/>
              </a:spcBef>
            </a:pPr>
            <a:r>
              <a:rPr lang="es-ES_tradnl" sz="1600" dirty="0" smtClean="0">
                <a:solidFill>
                  <a:srgbClr val="002060"/>
                </a:solidFill>
                <a:latin typeface="Arial"/>
              </a:rPr>
              <a:t>En definitiva, </a:t>
            </a:r>
            <a:r>
              <a:rPr lang="es-ES_tradnl" sz="1600" b="1" dirty="0" smtClean="0">
                <a:solidFill>
                  <a:srgbClr val="002060"/>
                </a:solidFill>
                <a:latin typeface="Arial"/>
              </a:rPr>
              <a:t>se lleva a debate el documento de análisis de observaciones y el plan de acción.</a:t>
            </a:r>
          </a:p>
          <a:p>
            <a:pPr algn="just" eaLnBrk="1" hangingPunct="1">
              <a:spcBef>
                <a:spcPts val="600"/>
              </a:spcBef>
            </a:pPr>
            <a:endParaRPr lang="es-ES_tradnl" sz="1600" dirty="0" smtClean="0">
              <a:solidFill>
                <a:srgbClr val="002060"/>
              </a:solidFill>
              <a:latin typeface="Arial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s-ES_tradnl" sz="1600" dirty="0" smtClean="0">
                <a:solidFill>
                  <a:srgbClr val="002060"/>
                </a:solidFill>
                <a:latin typeface="Arial"/>
              </a:rPr>
              <a:t>No obstante, en las últimas auditorías realizadas se ha venido celebrando una reunión de cierre en los casos que las unidades auditadas estuvieran de acuerdo con ello.</a:t>
            </a:r>
          </a:p>
          <a:p>
            <a:pPr algn="just" eaLnBrk="1" hangingPunct="1">
              <a:spcBef>
                <a:spcPts val="600"/>
              </a:spcBef>
            </a:pPr>
            <a:r>
              <a:rPr lang="es-ES_tradnl" sz="1600" dirty="0" smtClean="0">
                <a:solidFill>
                  <a:srgbClr val="002060"/>
                </a:solidFill>
                <a:latin typeface="Arial"/>
              </a:rPr>
              <a:t>Esta reunión constituye una ocasión para debatir y resolver, en su caso, algunas de las incidencias observadas durante la auditoría, incluso se pueden aportar evidencias que supongan la eliminación de recomendaciones.</a:t>
            </a:r>
          </a:p>
          <a:p>
            <a:pPr algn="just" eaLnBrk="1" hangingPunct="1">
              <a:spcBef>
                <a:spcPts val="600"/>
              </a:spcBef>
            </a:pPr>
            <a:r>
              <a:rPr lang="es-ES_tradnl" sz="1600" dirty="0" smtClean="0">
                <a:solidFill>
                  <a:srgbClr val="002060"/>
                </a:solidFill>
                <a:latin typeface="Arial"/>
              </a:rPr>
              <a:t>Sobre las recomendaciones debatidas y para las que no se ha llegado a un acuerdo, ambas posturas se recogerán en el informe definitivo.</a:t>
            </a:r>
          </a:p>
          <a:p>
            <a:pPr algn="just" eaLnBrk="1" hangingPunct="1">
              <a:spcBef>
                <a:spcPts val="600"/>
              </a:spcBef>
            </a:pPr>
            <a:r>
              <a:rPr lang="es-ES_tradnl" sz="1600" b="1" dirty="0" smtClean="0">
                <a:solidFill>
                  <a:srgbClr val="002060"/>
                </a:solidFill>
                <a:latin typeface="Arial"/>
              </a:rPr>
              <a:t>Se </a:t>
            </a:r>
            <a:r>
              <a:rPr lang="es-ES_tradnl" sz="1600" b="1" dirty="0">
                <a:solidFill>
                  <a:srgbClr val="002060"/>
                </a:solidFill>
                <a:latin typeface="Arial"/>
              </a:rPr>
              <a:t>elaborará un documento que incluya los resultados de la reunión de cierre, y sus repercusiones en la redacción del informe </a:t>
            </a:r>
            <a:r>
              <a:rPr lang="es-ES_tradnl" sz="1600" b="1" dirty="0" smtClean="0">
                <a:solidFill>
                  <a:srgbClr val="002060"/>
                </a:solidFill>
                <a:latin typeface="Arial"/>
              </a:rPr>
              <a:t>definitivo, que se incorporará al mismo.</a:t>
            </a:r>
            <a:endParaRPr lang="es-ES_tradnl" sz="1600" i="1" dirty="0" smtClean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5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39552" y="980728"/>
            <a:ext cx="8235740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/>
              <a:t>INFORME DEFINITIVO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576" y="1628800"/>
            <a:ext cx="81073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es-ES_tradnl" dirty="0" smtClean="0">
                <a:solidFill>
                  <a:srgbClr val="002060"/>
                </a:solidFill>
                <a:latin typeface="Arial"/>
              </a:rPr>
              <a:t>Una vez celebrada la reunión de cierre de la auditoría, se elabora el informe definitivo.</a:t>
            </a:r>
          </a:p>
          <a:p>
            <a:pPr algn="just" eaLnBrk="1" hangingPunct="1">
              <a:spcBef>
                <a:spcPts val="600"/>
              </a:spcBef>
            </a:pPr>
            <a:r>
              <a:rPr lang="es-ES" u="sng" dirty="0">
                <a:solidFill>
                  <a:srgbClr val="0070C0"/>
                </a:solidFill>
              </a:rPr>
              <a:t>Sobre </a:t>
            </a:r>
            <a:r>
              <a:rPr lang="es-ES" u="sng" dirty="0" smtClean="0">
                <a:solidFill>
                  <a:srgbClr val="0070C0"/>
                </a:solidFill>
              </a:rPr>
              <a:t>la estructura</a:t>
            </a:r>
            <a:endParaRPr lang="es-ES" dirty="0" smtClean="0">
              <a:solidFill>
                <a:srgbClr val="0070C0"/>
              </a:solidFill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Introducción.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Normativa.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Objetivos y alcance del trabajo.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Resultados del trabajo, conclusiones y recomendaciones.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Anexo I. Documento de observaciones y plan de acción.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s-ES" sz="1600" dirty="0" smtClean="0">
                <a:solidFill>
                  <a:srgbClr val="002060"/>
                </a:solidFill>
              </a:rPr>
              <a:t>Anexo II. Análisis de las observaciones y plan de acción.</a:t>
            </a:r>
          </a:p>
          <a:p>
            <a:pPr marL="285750" indent="-285750">
              <a:spcBef>
                <a:spcPts val="0"/>
              </a:spcBef>
              <a:buFontTx/>
              <a:buChar char="-"/>
            </a:pPr>
            <a:r>
              <a:rPr lang="es-ES" sz="1600" dirty="0">
                <a:solidFill>
                  <a:srgbClr val="002060"/>
                </a:solidFill>
              </a:rPr>
              <a:t>Anexo III. Resultado de la reunión: repercusión sobre el informe definitivo</a:t>
            </a:r>
          </a:p>
          <a:p>
            <a:pPr algn="just" eaLnBrk="1" hangingPunct="1">
              <a:spcBef>
                <a:spcPts val="600"/>
              </a:spcBef>
            </a:pPr>
            <a:endParaRPr lang="es-ES" u="sng" dirty="0" smtClean="0">
              <a:solidFill>
                <a:srgbClr val="0070C0"/>
              </a:solidFill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s-ES" u="sng" dirty="0" smtClean="0">
                <a:solidFill>
                  <a:srgbClr val="0070C0"/>
                </a:solidFill>
              </a:rPr>
              <a:t>Sobre </a:t>
            </a:r>
            <a:r>
              <a:rPr lang="es-ES" u="sng" dirty="0">
                <a:solidFill>
                  <a:srgbClr val="0070C0"/>
                </a:solidFill>
              </a:rPr>
              <a:t>la comunicación del </a:t>
            </a:r>
            <a:r>
              <a:rPr lang="es-ES" u="sng" dirty="0" smtClean="0">
                <a:solidFill>
                  <a:srgbClr val="0070C0"/>
                </a:solidFill>
              </a:rPr>
              <a:t>informe</a:t>
            </a:r>
          </a:p>
          <a:p>
            <a:pPr algn="just" eaLnBrk="1" hangingPunct="1">
              <a:spcBef>
                <a:spcPts val="600"/>
              </a:spcBef>
            </a:pPr>
            <a:r>
              <a:rPr lang="es-ES" sz="1600" dirty="0">
                <a:solidFill>
                  <a:srgbClr val="002060"/>
                </a:solidFill>
              </a:rPr>
              <a:t>Se envía al </a:t>
            </a:r>
            <a:r>
              <a:rPr lang="es-ES" sz="1600" dirty="0" smtClean="0">
                <a:solidFill>
                  <a:srgbClr val="002060"/>
                </a:solidFill>
              </a:rPr>
              <a:t>Presidente </a:t>
            </a:r>
            <a:r>
              <a:rPr lang="es-ES" sz="1600" dirty="0">
                <a:solidFill>
                  <a:srgbClr val="002060"/>
                </a:solidFill>
              </a:rPr>
              <a:t>del </a:t>
            </a:r>
            <a:r>
              <a:rPr lang="es-ES" sz="1600" dirty="0" smtClean="0">
                <a:solidFill>
                  <a:srgbClr val="002060"/>
                </a:solidFill>
              </a:rPr>
              <a:t>FEGA, que decidirá si remite copia a la unidad auditada. </a:t>
            </a:r>
          </a:p>
          <a:p>
            <a:pPr algn="just" eaLnBrk="1" hangingPunct="1">
              <a:spcBef>
                <a:spcPts val="600"/>
              </a:spcBef>
            </a:pPr>
            <a:endParaRPr lang="es-ES" u="sng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74441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9864" y="708923"/>
            <a:ext cx="8235740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/>
              <a:t>SEGUIMIENTO DE LAS RECOMENDACIONES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969208" y="2276872"/>
            <a:ext cx="7716396" cy="3370153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endParaRPr lang="es-ES_tradnl" b="1" dirty="0">
              <a:solidFill>
                <a:srgbClr val="0070C0"/>
              </a:solidFill>
              <a:latin typeface="Arial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_tradnl" b="1" dirty="0" smtClean="0">
                <a:solidFill>
                  <a:srgbClr val="002060"/>
                </a:solidFill>
                <a:latin typeface="Arial"/>
              </a:rPr>
              <a:t>Elaboración de fichas de seguimiento de recomendaciones, con el siguiente contenido</a:t>
            </a:r>
            <a:r>
              <a:rPr lang="es-ES_tradnl" dirty="0" smtClean="0">
                <a:solidFill>
                  <a:srgbClr val="002060"/>
                </a:solidFill>
                <a:latin typeface="Arial"/>
              </a:rPr>
              <a:t>:</a:t>
            </a: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b="1" dirty="0" smtClean="0">
                <a:solidFill>
                  <a:srgbClr val="0070C0"/>
                </a:solidFill>
                <a:latin typeface="Arial"/>
              </a:rPr>
              <a:t>Identificación de la auditoría</a:t>
            </a: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b="1" dirty="0" smtClean="0">
                <a:solidFill>
                  <a:srgbClr val="0070C0"/>
                </a:solidFill>
                <a:latin typeface="Arial"/>
              </a:rPr>
              <a:t>Ámbito de la medida correctora (procedimientos escritos, aplicaciones informáticas, controles...)</a:t>
            </a: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b="1" dirty="0" smtClean="0">
                <a:solidFill>
                  <a:srgbClr val="0070C0"/>
                </a:solidFill>
                <a:latin typeface="Arial"/>
              </a:rPr>
              <a:t>Descripción de la medida correctora</a:t>
            </a: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_tradnl" b="1" dirty="0">
                <a:solidFill>
                  <a:srgbClr val="0070C0"/>
                </a:solidFill>
                <a:latin typeface="Arial"/>
              </a:rPr>
              <a:t>Fecha</a:t>
            </a:r>
            <a:r>
              <a:rPr lang="es-ES_tradnl" b="1" dirty="0" smtClean="0">
                <a:solidFill>
                  <a:srgbClr val="0070C0"/>
                </a:solidFill>
                <a:latin typeface="Arial"/>
              </a:rPr>
              <a:t> prevista de implantación </a:t>
            </a:r>
          </a:p>
          <a:p>
            <a:pPr marL="1085850" lvl="2" indent="-17145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s-ES" sz="1400" b="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49376" y="1461137"/>
            <a:ext cx="7726312" cy="1094319"/>
          </a:xfrm>
          <a:prstGeom prst="rect">
            <a:avLst/>
          </a:prstGeom>
          <a:solidFill>
            <a:srgbClr val="CDE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ts val="600"/>
              </a:spcBef>
            </a:pPr>
            <a:r>
              <a:rPr lang="es-ES_tradnl" sz="1600" dirty="0">
                <a:solidFill>
                  <a:srgbClr val="002060"/>
                </a:solidFill>
              </a:rPr>
              <a:t>La unidad de auditoría interna mantiene un proceso de seguimiento </a:t>
            </a:r>
            <a:r>
              <a:rPr lang="es-ES_tradnl" sz="1600" dirty="0" smtClean="0">
                <a:solidFill>
                  <a:srgbClr val="002060"/>
                </a:solidFill>
              </a:rPr>
              <a:t>para </a:t>
            </a:r>
            <a:r>
              <a:rPr lang="es-ES_tradnl" sz="1600" dirty="0">
                <a:solidFill>
                  <a:srgbClr val="002060"/>
                </a:solidFill>
              </a:rPr>
              <a:t>asegurar la implantación de las medidas </a:t>
            </a:r>
            <a:r>
              <a:rPr lang="es-ES_tradnl" sz="1600" dirty="0" smtClean="0">
                <a:solidFill>
                  <a:srgbClr val="002060"/>
                </a:solidFill>
              </a:rPr>
              <a:t>correctoras o, en su caso, </a:t>
            </a:r>
            <a:r>
              <a:rPr lang="es-ES_tradnl" sz="1600" dirty="0">
                <a:solidFill>
                  <a:srgbClr val="002060"/>
                </a:solidFill>
              </a:rPr>
              <a:t>que la dirección haya aceptado el riesgo derivado de no tomar dichas medidas.</a:t>
            </a:r>
          </a:p>
        </p:txBody>
      </p:sp>
    </p:spTree>
    <p:extLst>
      <p:ext uri="{BB962C8B-B14F-4D97-AF65-F5344CB8AC3E}">
        <p14:creationId xmlns:p14="http://schemas.microsoft.com/office/powerpoint/2010/main" val="19841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49864" y="708923"/>
            <a:ext cx="8235740" cy="43204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/>
              <a:t>SEGUIMIENTO DE LAS RECOMENDACIONES</a:t>
            </a:r>
            <a:endParaRPr lang="es-ES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84821" y="924947"/>
            <a:ext cx="7985980" cy="5170646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endParaRPr lang="es-ES_tradnl" sz="1600" b="1" dirty="0">
              <a:solidFill>
                <a:srgbClr val="0070C0"/>
              </a:solidFill>
              <a:latin typeface="Arial"/>
            </a:endParaRP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70C0"/>
                </a:solidFill>
                <a:latin typeface="Arial"/>
              </a:rPr>
              <a:t>Estado actual (evaluación </a:t>
            </a:r>
            <a:r>
              <a:rPr lang="es-ES" sz="1600" b="1" dirty="0">
                <a:solidFill>
                  <a:srgbClr val="0070C0"/>
                </a:solidFill>
                <a:latin typeface="Arial"/>
              </a:rPr>
              <a:t>de </a:t>
            </a:r>
            <a:r>
              <a:rPr lang="es-ES" sz="1600" b="1" dirty="0" smtClean="0">
                <a:solidFill>
                  <a:srgbClr val="0070C0"/>
                </a:solidFill>
                <a:latin typeface="Arial"/>
              </a:rPr>
              <a:t>la medida </a:t>
            </a:r>
            <a:r>
              <a:rPr lang="es-ES" sz="1600" b="1" dirty="0">
                <a:solidFill>
                  <a:srgbClr val="0070C0"/>
                </a:solidFill>
                <a:latin typeface="Arial"/>
              </a:rPr>
              <a:t>correctora y la decisión tomada sobre la </a:t>
            </a:r>
            <a:r>
              <a:rPr lang="es-ES" sz="1600" b="1" dirty="0" smtClean="0">
                <a:solidFill>
                  <a:srgbClr val="0070C0"/>
                </a:solidFill>
                <a:latin typeface="Arial"/>
              </a:rPr>
              <a:t>recomendación), con la siguiente clasificación:</a:t>
            </a:r>
            <a:endParaRPr lang="es-ES" sz="1600" b="1" dirty="0">
              <a:solidFill>
                <a:srgbClr val="0070C0"/>
              </a:solidFill>
              <a:latin typeface="Arial"/>
            </a:endParaRPr>
          </a:p>
          <a:p>
            <a:pPr marL="1085850" lvl="2" indent="-171450" algn="just" eaLnBrk="1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Adecuada/Comprobada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su implantación/Recomendación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cerrada</a:t>
            </a:r>
            <a:endParaRPr lang="es-ES" sz="1600" b="1" dirty="0">
              <a:solidFill>
                <a:srgbClr val="002060"/>
              </a:solidFill>
              <a:latin typeface="Arial"/>
            </a:endParaRPr>
          </a:p>
          <a:p>
            <a:pPr marL="1085850" lvl="2" indent="-171450" algn="just" eaLnBrk="1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Adecuada/Seguimiento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de su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implantación/Recomendación abierta</a:t>
            </a:r>
            <a:endParaRPr lang="es-ES" sz="1600" dirty="0" smtClean="0">
              <a:solidFill>
                <a:srgbClr val="002060"/>
              </a:solidFill>
              <a:latin typeface="Arial"/>
            </a:endParaRPr>
          </a:p>
          <a:p>
            <a:pPr marL="1085850" lvl="2" indent="-171450" algn="just" eaLnBrk="1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No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adecuada/Recomendación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abierta </a:t>
            </a:r>
          </a:p>
          <a:p>
            <a:pPr marL="1085850" lvl="2" indent="-171450" algn="just" eaLnBrk="1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No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adecuada/Recomendación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cerrada </a:t>
            </a:r>
            <a:r>
              <a:rPr lang="es-ES" sz="1600" dirty="0" smtClean="0">
                <a:solidFill>
                  <a:srgbClr val="002060"/>
                </a:solidFill>
                <a:latin typeface="Arial"/>
              </a:rPr>
              <a:t>(ha perdido su vigencia o se subsanó la incidencia que la provocó)</a:t>
            </a:r>
            <a:endParaRPr lang="es-ES" sz="1600" dirty="0">
              <a:solidFill>
                <a:srgbClr val="002060"/>
              </a:solidFill>
              <a:latin typeface="Arial"/>
            </a:endParaRPr>
          </a:p>
          <a:p>
            <a:pPr marL="1085850" lvl="2" indent="-171450" algn="just" eaLnBrk="1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Sin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respuesta/Recomendación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abierta</a:t>
            </a:r>
            <a:endParaRPr lang="es-ES" sz="1600" dirty="0" smtClean="0">
              <a:solidFill>
                <a:srgbClr val="002060"/>
              </a:solidFill>
              <a:latin typeface="Arial"/>
            </a:endParaRPr>
          </a:p>
          <a:p>
            <a:pPr marL="1085850" lvl="2" indent="-171450" algn="just" eaLnBrk="1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Sin respuesta/Recomendación cerrada </a:t>
            </a:r>
            <a:r>
              <a:rPr lang="es-ES" sz="1600" dirty="0" smtClean="0">
                <a:solidFill>
                  <a:srgbClr val="002060"/>
                </a:solidFill>
                <a:latin typeface="Arial"/>
              </a:rPr>
              <a:t>(ha perdido su vigencia o se subsanó la incidencia que la provocó)</a:t>
            </a:r>
          </a:p>
          <a:p>
            <a:pPr marL="1085850" lvl="2" indent="-171450" algn="just" eaLnBrk="1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s-ES" sz="1600" dirty="0" smtClean="0">
              <a:solidFill>
                <a:srgbClr val="002060"/>
              </a:solidFill>
              <a:latin typeface="Arial"/>
            </a:endParaRPr>
          </a:p>
          <a:p>
            <a:pPr marL="742950" lvl="1" indent="-285750" algn="just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70C0"/>
                </a:solidFill>
                <a:latin typeface="Arial"/>
              </a:rPr>
              <a:t>Decisión </a:t>
            </a:r>
            <a:r>
              <a:rPr lang="es-ES" sz="1600" b="1" dirty="0">
                <a:solidFill>
                  <a:srgbClr val="0070C0"/>
                </a:solidFill>
                <a:latin typeface="Arial"/>
              </a:rPr>
              <a:t>de la Comisión de </a:t>
            </a:r>
            <a:r>
              <a:rPr lang="es-ES" sz="1600" b="1" dirty="0" smtClean="0">
                <a:solidFill>
                  <a:srgbClr val="0070C0"/>
                </a:solidFill>
                <a:latin typeface="Arial"/>
              </a:rPr>
              <a:t>Seguimiento de los Sistemas de Gestión y Control Interno del FEGA: 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se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reúne cada tres meses e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incluye, entre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otros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aspectos, </a:t>
            </a:r>
            <a:r>
              <a:rPr lang="es-ES" sz="1600" b="1" dirty="0">
                <a:solidFill>
                  <a:srgbClr val="002060"/>
                </a:solidFill>
                <a:latin typeface="Arial"/>
              </a:rPr>
              <a:t>el seguimiento regular de las recomendaciones de las auditorías, por tanto será un punto fijo del orden del </a:t>
            </a:r>
            <a:r>
              <a:rPr lang="es-ES" sz="1600" b="1" dirty="0" smtClean="0">
                <a:solidFill>
                  <a:srgbClr val="002060"/>
                </a:solidFill>
                <a:latin typeface="Arial"/>
              </a:rPr>
              <a:t>día.</a:t>
            </a:r>
            <a:endParaRPr lang="es-ES" sz="1600" b="1" dirty="0">
              <a:solidFill>
                <a:srgbClr val="0070C0"/>
              </a:solidFill>
              <a:latin typeface="Arial"/>
            </a:endParaRPr>
          </a:p>
          <a:p>
            <a:pPr marL="1085850" lvl="2" indent="-171450" algn="just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s-ES" sz="1400" b="1" dirty="0">
              <a:solidFill>
                <a:srgbClr val="0070C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0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60851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5826" y="655043"/>
            <a:ext cx="8229600" cy="829742"/>
          </a:xfrm>
        </p:spPr>
        <p:txBody>
          <a:bodyPr/>
          <a:lstStyle/>
          <a:p>
            <a:r>
              <a:rPr lang="es-ES" sz="2800" dirty="0" smtClean="0"/>
              <a:t>PROCEDIMIENTO HASTA 2016</a:t>
            </a:r>
            <a:br>
              <a:rPr lang="es-ES" sz="2800" dirty="0" smtClean="0"/>
            </a:br>
            <a:r>
              <a:rPr lang="es-ES" sz="1400" dirty="0" smtClean="0"/>
              <a:t>(Fases de c</a:t>
            </a:r>
            <a:r>
              <a:rPr lang="es-ES" sz="1400" dirty="0" smtClean="0">
                <a:solidFill>
                  <a:srgbClr val="008080"/>
                </a:solidFill>
                <a:latin typeface="Arial"/>
              </a:rPr>
              <a:t>omunicaciones de </a:t>
            </a:r>
            <a:r>
              <a:rPr lang="es-ES" sz="1400" dirty="0">
                <a:solidFill>
                  <a:srgbClr val="008080"/>
                </a:solidFill>
                <a:latin typeface="Arial"/>
              </a:rPr>
              <a:t>resultados y </a:t>
            </a:r>
            <a:r>
              <a:rPr lang="es-ES" sz="1400" dirty="0" smtClean="0">
                <a:solidFill>
                  <a:srgbClr val="008080"/>
                </a:solidFill>
                <a:latin typeface="Arial"/>
              </a:rPr>
              <a:t>seguimiento)</a:t>
            </a:r>
            <a:endParaRPr lang="es-ES" sz="1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6CAEB-3BD2-49E0-890C-90C7CF7D516C}" type="datetime2">
              <a:rPr lang="es-ES" altLang="es-ES" smtClean="0"/>
              <a:t>lunes, 23 de enero de 2017</a:t>
            </a:fld>
            <a:endParaRPr lang="es-ES" altLang="es-ES"/>
          </a:p>
        </p:txBody>
      </p:sp>
      <p:sp>
        <p:nvSpPr>
          <p:cNvPr id="6" name="CuadroTexto 5"/>
          <p:cNvSpPr txBox="1"/>
          <p:nvPr/>
        </p:nvSpPr>
        <p:spPr>
          <a:xfrm>
            <a:off x="3203848" y="1916832"/>
            <a:ext cx="2736304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Informe provisional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80801" y="3181594"/>
            <a:ext cx="3672408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Análisis de las alegaciones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03847" y="2538959"/>
            <a:ext cx="2736304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DE9EB"/>
                </a:solidFill>
              </a:rPr>
              <a:t>Alegaciones</a:t>
            </a:r>
            <a:endParaRPr lang="es-ES" b="1" dirty="0">
              <a:solidFill>
                <a:srgbClr val="CDE9EB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28912" y="3894465"/>
            <a:ext cx="2736304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Informe definitivo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933818" y="4593074"/>
            <a:ext cx="3366374" cy="40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/>
              <a:t>Plan de medidas correctoras</a:t>
            </a:r>
          </a:p>
        </p:txBody>
      </p:sp>
      <p:sp>
        <p:nvSpPr>
          <p:cNvPr id="14" name="Marcador de contenido 1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36504"/>
          </a:xfrm>
        </p:spPr>
        <p:txBody>
          <a:bodyPr/>
          <a:lstStyle/>
          <a:p>
            <a:pPr algn="ctr"/>
            <a:r>
              <a:rPr lang="es-ES" sz="1800" dirty="0" smtClean="0"/>
              <a:t>  </a:t>
            </a:r>
            <a:endParaRPr lang="es-ES" sz="1800" dirty="0"/>
          </a:p>
        </p:txBody>
      </p:sp>
      <p:sp>
        <p:nvSpPr>
          <p:cNvPr id="22" name="Rectángulo 21"/>
          <p:cNvSpPr/>
          <p:nvPr/>
        </p:nvSpPr>
        <p:spPr>
          <a:xfrm rot="10800000" flipV="1">
            <a:off x="3588952" y="5830655"/>
            <a:ext cx="2016223" cy="425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Seguimiento</a:t>
            </a:r>
          </a:p>
        </p:txBody>
      </p:sp>
      <p:cxnSp>
        <p:nvCxnSpPr>
          <p:cNvPr id="5" name="Conector recto de flecha 4"/>
          <p:cNvCxnSpPr>
            <a:stCxn id="6" idx="2"/>
            <a:endCxn id="8" idx="0"/>
          </p:cNvCxnSpPr>
          <p:nvPr/>
        </p:nvCxnSpPr>
        <p:spPr>
          <a:xfrm flipH="1">
            <a:off x="4571999" y="2286164"/>
            <a:ext cx="1" cy="25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8" idx="2"/>
          </p:cNvCxnSpPr>
          <p:nvPr/>
        </p:nvCxnSpPr>
        <p:spPr>
          <a:xfrm>
            <a:off x="4571999" y="2908291"/>
            <a:ext cx="0" cy="30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571999" y="3550926"/>
            <a:ext cx="5749" cy="34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4566250" y="4252262"/>
            <a:ext cx="5749" cy="34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 rot="10800000" flipV="1">
            <a:off x="2267744" y="5245262"/>
            <a:ext cx="4896543" cy="378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Análisis de plan de medidas correctoras</a:t>
            </a:r>
            <a:endParaRPr lang="es-ES" b="1" dirty="0"/>
          </a:p>
        </p:txBody>
      </p:sp>
      <p:cxnSp>
        <p:nvCxnSpPr>
          <p:cNvPr id="20" name="Conector recto de flecha 19"/>
          <p:cNvCxnSpPr/>
          <p:nvPr/>
        </p:nvCxnSpPr>
        <p:spPr>
          <a:xfrm flipH="1">
            <a:off x="4579864" y="5013449"/>
            <a:ext cx="1" cy="25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4566250" y="5637949"/>
            <a:ext cx="8623" cy="221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693" y="5703255"/>
            <a:ext cx="1982039" cy="5437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196" y="3690645"/>
            <a:ext cx="4432847" cy="47467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  <p:sp>
        <p:nvSpPr>
          <p:cNvPr id="16" name="Rectángulo 15"/>
          <p:cNvSpPr/>
          <p:nvPr/>
        </p:nvSpPr>
        <p:spPr>
          <a:xfrm>
            <a:off x="3190408" y="2818386"/>
            <a:ext cx="3244425" cy="483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52" y="2814621"/>
            <a:ext cx="3532456" cy="538392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46088" y="723487"/>
            <a:ext cx="8229600" cy="1046538"/>
          </a:xfrm>
        </p:spPr>
        <p:txBody>
          <a:bodyPr/>
          <a:lstStyle/>
          <a:p>
            <a:r>
              <a:rPr lang="es-ES" sz="2800" dirty="0" smtClean="0"/>
              <a:t>PROCEDIMIENTO A PARTIR DE 2017 </a:t>
            </a:r>
            <a:br>
              <a:rPr lang="es-ES" sz="2800" dirty="0" smtClean="0"/>
            </a:br>
            <a:r>
              <a:rPr lang="es-ES" sz="1800" dirty="0" smtClean="0"/>
              <a:t>(por la certificación QA)</a:t>
            </a:r>
            <a:br>
              <a:rPr lang="es-ES" sz="1800" dirty="0" smtClean="0"/>
            </a:br>
            <a:r>
              <a:rPr lang="es-ES" sz="1400" dirty="0" smtClean="0">
                <a:latin typeface="+mn-lt"/>
              </a:rPr>
              <a:t>(Comunicaciones de resultados y seguimiento)</a:t>
            </a:r>
            <a:endParaRPr lang="es-ES" sz="28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5292725" y="6274998"/>
            <a:ext cx="3382963" cy="438539"/>
          </a:xfrm>
        </p:spPr>
        <p:txBody>
          <a:bodyPr/>
          <a:lstStyle/>
          <a:p>
            <a:pPr>
              <a:defRPr/>
            </a:pPr>
            <a:fld id="{D8781CFB-192D-4595-959D-80ECADE64851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3372044" y="2107657"/>
            <a:ext cx="2937338" cy="369332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dk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Informe provisional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0852" y="4391372"/>
            <a:ext cx="3460448" cy="49945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3844" y="5030887"/>
            <a:ext cx="2808311" cy="542612"/>
          </a:xfrm>
          <a:prstGeom prst="rect">
            <a:avLst/>
          </a:prstGeom>
        </p:spPr>
      </p:pic>
      <p:sp>
        <p:nvSpPr>
          <p:cNvPr id="21" name="Marcador de contenido 20"/>
          <p:cNvSpPr>
            <a:spLocks noGrp="1"/>
          </p:cNvSpPr>
          <p:nvPr>
            <p:ph idx="1"/>
          </p:nvPr>
        </p:nvSpPr>
        <p:spPr>
          <a:xfrm>
            <a:off x="457200" y="1853604"/>
            <a:ext cx="8229600" cy="4421394"/>
          </a:xfrm>
        </p:spPr>
        <p:txBody>
          <a:bodyPr/>
          <a:lstStyle/>
          <a:p>
            <a:r>
              <a:rPr lang="es-ES" dirty="0" smtClean="0"/>
              <a:t>				</a:t>
            </a:r>
            <a:endParaRPr lang="es-ES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4854759" y="2427951"/>
            <a:ext cx="3240" cy="41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894004" y="3353013"/>
            <a:ext cx="0" cy="3376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/>
          <p:nvPr/>
        </p:nvCxnSpPr>
        <p:spPr>
          <a:xfrm>
            <a:off x="4932040" y="4165318"/>
            <a:ext cx="0" cy="236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ector recto de flecha 53"/>
          <p:cNvCxnSpPr/>
          <p:nvPr/>
        </p:nvCxnSpPr>
        <p:spPr>
          <a:xfrm>
            <a:off x="4932040" y="4890829"/>
            <a:ext cx="0" cy="1400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Conector recto de flecha 56"/>
          <p:cNvCxnSpPr/>
          <p:nvPr/>
        </p:nvCxnSpPr>
        <p:spPr>
          <a:xfrm>
            <a:off x="4944148" y="5483119"/>
            <a:ext cx="0" cy="2366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07551" y="1772816"/>
            <a:ext cx="8468708" cy="1224136"/>
          </a:xfrm>
          <a:prstGeom prst="rect">
            <a:avLst/>
          </a:prstGeom>
          <a:solidFill>
            <a:srgbClr val="CDE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88" y="583229"/>
            <a:ext cx="8229600" cy="1045571"/>
          </a:xfrm>
        </p:spPr>
        <p:txBody>
          <a:bodyPr/>
          <a:lstStyle/>
          <a:p>
            <a:r>
              <a:rPr lang="es-ES" sz="2000" dirty="0" smtClean="0"/>
              <a:t>OBSERVACIONES Y PLAN DE ACCIÓN (MEDIDAS CORRECTORAS) DE LA UNIDAD AUDITADA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315" y="1772816"/>
            <a:ext cx="8496944" cy="4464472"/>
          </a:xfrm>
          <a:ln>
            <a:noFill/>
          </a:ln>
        </p:spPr>
        <p:txBody>
          <a:bodyPr/>
          <a:lstStyle/>
          <a:p>
            <a:pPr marL="457200" lvl="1" indent="0" algn="just">
              <a:buNone/>
            </a:pPr>
            <a:r>
              <a:rPr lang="es-ES" sz="1800" dirty="0" smtClean="0">
                <a:solidFill>
                  <a:srgbClr val="002060"/>
                </a:solidFill>
              </a:rPr>
              <a:t>Una </a:t>
            </a:r>
            <a:r>
              <a:rPr lang="es-ES" sz="1800" dirty="0">
                <a:solidFill>
                  <a:srgbClr val="002060"/>
                </a:solidFill>
              </a:rPr>
              <a:t>vez analizado el informe provisional por la unidad auditada (en adelante UA), ésta elaborará un </a:t>
            </a:r>
            <a:r>
              <a:rPr lang="es-ES" sz="1800" b="1" dirty="0">
                <a:solidFill>
                  <a:srgbClr val="002060"/>
                </a:solidFill>
              </a:rPr>
              <a:t>documento</a:t>
            </a:r>
            <a:r>
              <a:rPr lang="es-ES" sz="1800" dirty="0">
                <a:solidFill>
                  <a:srgbClr val="002060"/>
                </a:solidFill>
              </a:rPr>
              <a:t> con </a:t>
            </a:r>
            <a:r>
              <a:rPr lang="es-ES" sz="1800" b="1" dirty="0">
                <a:solidFill>
                  <a:srgbClr val="002060"/>
                </a:solidFill>
              </a:rPr>
              <a:t>las observaciones y/o medidas correctoras </a:t>
            </a:r>
            <a:r>
              <a:rPr lang="es-ES" sz="1800" dirty="0">
                <a:solidFill>
                  <a:srgbClr val="002060"/>
                </a:solidFill>
              </a:rPr>
              <a:t>efectuadas </a:t>
            </a:r>
            <a:r>
              <a:rPr lang="es-ES" sz="1800" b="1" dirty="0">
                <a:solidFill>
                  <a:srgbClr val="002060"/>
                </a:solidFill>
              </a:rPr>
              <a:t>para cada una de las </a:t>
            </a:r>
            <a:r>
              <a:rPr lang="es-ES" sz="1800" b="1" u="sng" dirty="0">
                <a:solidFill>
                  <a:srgbClr val="002060"/>
                </a:solidFill>
              </a:rPr>
              <a:t>recomendaciones</a:t>
            </a:r>
            <a:r>
              <a:rPr lang="es-ES" sz="1800" dirty="0">
                <a:solidFill>
                  <a:srgbClr val="002060"/>
                </a:solidFill>
              </a:rPr>
              <a:t> comunicadas en el citado informe de </a:t>
            </a:r>
            <a:r>
              <a:rPr lang="es-ES" sz="1800" dirty="0" smtClean="0">
                <a:solidFill>
                  <a:srgbClr val="002060"/>
                </a:solidFill>
              </a:rPr>
              <a:t>resultados.</a:t>
            </a:r>
          </a:p>
          <a:p>
            <a:pPr marL="457200" lvl="1" indent="0" algn="just">
              <a:buNone/>
            </a:pPr>
            <a:endParaRPr lang="es-ES" sz="1400" dirty="0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000" u="sng" dirty="0" smtClean="0">
                <a:solidFill>
                  <a:srgbClr val="0070C0"/>
                </a:solidFill>
              </a:rPr>
              <a:t>Las </a:t>
            </a:r>
            <a:r>
              <a:rPr lang="es-ES" sz="2000" b="1" u="sng" dirty="0" smtClean="0">
                <a:solidFill>
                  <a:srgbClr val="0070C0"/>
                </a:solidFill>
              </a:rPr>
              <a:t>OBSERVACIONES</a:t>
            </a:r>
            <a:r>
              <a:rPr lang="es-ES" sz="2000" b="1" dirty="0" smtClean="0">
                <a:solidFill>
                  <a:srgbClr val="0070C0"/>
                </a:solidFill>
              </a:rPr>
              <a:t> suponen que: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800" dirty="0" smtClean="0">
                <a:solidFill>
                  <a:srgbClr val="002060"/>
                </a:solidFill>
              </a:rPr>
              <a:t>No se acepta la recomendación, por tanto no se propone medida correctora alguna.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800" dirty="0" smtClean="0">
                <a:solidFill>
                  <a:srgbClr val="002060"/>
                </a:solidFill>
              </a:rPr>
              <a:t>Se acepta parcialmente. Por tanto, para la parte aceptada, se propone una acción correctora.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800" dirty="0" smtClean="0">
                <a:solidFill>
                  <a:srgbClr val="002060"/>
                </a:solidFill>
              </a:rPr>
              <a:t>Se acepta la recomendación con comentarios de la UA.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es-ES" sz="18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600"/>
              </a:spcBef>
            </a:pPr>
            <a:endParaRPr lang="es-ES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s-ES" sz="1400" dirty="0">
              <a:solidFill>
                <a:srgbClr val="002060"/>
              </a:solidFill>
            </a:endParaRPr>
          </a:p>
          <a:p>
            <a:pPr marL="0" indent="0"/>
            <a:r>
              <a:rPr lang="es-ES" sz="2000" dirty="0">
                <a:solidFill>
                  <a:srgbClr val="002060"/>
                </a:solidFill>
              </a:rPr>
              <a:t>	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0" indent="0"/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0D263-8F07-495D-B759-F3B79EF90E85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24142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555714" y="2060848"/>
            <a:ext cx="8280920" cy="1224136"/>
          </a:xfrm>
          <a:prstGeom prst="rect">
            <a:avLst/>
          </a:prstGeom>
          <a:solidFill>
            <a:srgbClr val="CDE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088" y="583229"/>
            <a:ext cx="8229600" cy="1045571"/>
          </a:xfrm>
        </p:spPr>
        <p:txBody>
          <a:bodyPr/>
          <a:lstStyle/>
          <a:p>
            <a:r>
              <a:rPr lang="es-ES" sz="2000" dirty="0" smtClean="0"/>
              <a:t>OBSERVACIONES Y PLAN DE ACCIÓN (MEDIDAS CORRECTORAS) DE LA UNIDAD AUDITADA</a:t>
            </a:r>
            <a:endParaRPr lang="es-E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5714" y="2060848"/>
            <a:ext cx="8280920" cy="4320456"/>
          </a:xfrm>
          <a:ln>
            <a:noFill/>
          </a:ln>
        </p:spPr>
        <p:txBody>
          <a:bodyPr/>
          <a:lstStyle/>
          <a:p>
            <a:pPr marL="457200" lvl="1" indent="0" algn="just">
              <a:buNone/>
            </a:pPr>
            <a:r>
              <a:rPr lang="es-ES" sz="1800" dirty="0" smtClean="0">
                <a:solidFill>
                  <a:srgbClr val="002060"/>
                </a:solidFill>
              </a:rPr>
              <a:t>Una </a:t>
            </a:r>
            <a:r>
              <a:rPr lang="es-ES" sz="1800" dirty="0">
                <a:solidFill>
                  <a:srgbClr val="002060"/>
                </a:solidFill>
              </a:rPr>
              <a:t>vez analizado el informe provisional por la unidad auditada (en adelante UA), ésta elaborará un </a:t>
            </a:r>
            <a:r>
              <a:rPr lang="es-ES" sz="1800" b="1" dirty="0">
                <a:solidFill>
                  <a:srgbClr val="002060"/>
                </a:solidFill>
              </a:rPr>
              <a:t>documento</a:t>
            </a:r>
            <a:r>
              <a:rPr lang="es-ES" sz="1800" dirty="0">
                <a:solidFill>
                  <a:srgbClr val="002060"/>
                </a:solidFill>
              </a:rPr>
              <a:t> con </a:t>
            </a:r>
            <a:r>
              <a:rPr lang="es-ES" sz="1800" b="1" dirty="0">
                <a:solidFill>
                  <a:srgbClr val="002060"/>
                </a:solidFill>
              </a:rPr>
              <a:t>las observaciones y/o medidas correctoras </a:t>
            </a:r>
            <a:r>
              <a:rPr lang="es-ES" sz="1800" dirty="0">
                <a:solidFill>
                  <a:srgbClr val="002060"/>
                </a:solidFill>
              </a:rPr>
              <a:t>efectuadas </a:t>
            </a:r>
            <a:r>
              <a:rPr lang="es-ES" sz="1800" b="1" dirty="0">
                <a:solidFill>
                  <a:srgbClr val="002060"/>
                </a:solidFill>
              </a:rPr>
              <a:t>para cada una de las </a:t>
            </a:r>
            <a:r>
              <a:rPr lang="es-ES" sz="1800" b="1" u="sng" dirty="0">
                <a:solidFill>
                  <a:srgbClr val="002060"/>
                </a:solidFill>
              </a:rPr>
              <a:t>recomendaciones</a:t>
            </a:r>
            <a:r>
              <a:rPr lang="es-ES" sz="1800" dirty="0">
                <a:solidFill>
                  <a:srgbClr val="002060"/>
                </a:solidFill>
              </a:rPr>
              <a:t> comunicadas en el citado informe de </a:t>
            </a:r>
            <a:r>
              <a:rPr lang="es-ES" sz="1800" dirty="0" smtClean="0">
                <a:solidFill>
                  <a:srgbClr val="002060"/>
                </a:solidFill>
              </a:rPr>
              <a:t>resultados.</a:t>
            </a:r>
          </a:p>
          <a:p>
            <a:pPr marL="457200" lvl="1" indent="0" algn="just">
              <a:buNone/>
            </a:pPr>
            <a:endParaRPr lang="es-ES" sz="1400" dirty="0" smtClean="0">
              <a:solidFill>
                <a:srgbClr val="002060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</a:pPr>
            <a:r>
              <a:rPr lang="es-ES" sz="2000" u="sng" dirty="0" smtClean="0">
                <a:solidFill>
                  <a:srgbClr val="0070C0"/>
                </a:solidFill>
              </a:rPr>
              <a:t>El  </a:t>
            </a:r>
            <a:r>
              <a:rPr lang="es-ES" sz="2000" b="1" u="sng" dirty="0" smtClean="0">
                <a:solidFill>
                  <a:srgbClr val="0070C0"/>
                </a:solidFill>
              </a:rPr>
              <a:t>PLAN </a:t>
            </a:r>
            <a:r>
              <a:rPr lang="es-ES" sz="2000" b="1" u="sng" dirty="0">
                <a:solidFill>
                  <a:srgbClr val="0070C0"/>
                </a:solidFill>
              </a:rPr>
              <a:t>DE </a:t>
            </a:r>
            <a:r>
              <a:rPr lang="es-ES" sz="2000" b="1" u="sng" dirty="0" smtClean="0">
                <a:solidFill>
                  <a:srgbClr val="0070C0"/>
                </a:solidFill>
              </a:rPr>
              <a:t>ACCIÓN</a:t>
            </a:r>
            <a:r>
              <a:rPr lang="es-ES" sz="2000" b="1" dirty="0" smtClean="0">
                <a:solidFill>
                  <a:srgbClr val="0070C0"/>
                </a:solidFill>
              </a:rPr>
              <a:t> supone que: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800" dirty="0" smtClean="0">
                <a:solidFill>
                  <a:srgbClr val="002060"/>
                </a:solidFill>
              </a:rPr>
              <a:t>Se acepta </a:t>
            </a:r>
            <a:r>
              <a:rPr lang="es-ES" sz="1800" dirty="0">
                <a:solidFill>
                  <a:srgbClr val="002060"/>
                </a:solidFill>
              </a:rPr>
              <a:t>la </a:t>
            </a:r>
            <a:r>
              <a:rPr lang="es-ES" sz="1800" dirty="0" smtClean="0">
                <a:solidFill>
                  <a:srgbClr val="002060"/>
                </a:solidFill>
              </a:rPr>
              <a:t>recomendación.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800" dirty="0" smtClean="0">
                <a:solidFill>
                  <a:srgbClr val="002060"/>
                </a:solidFill>
              </a:rPr>
              <a:t>Se propone medida correctora.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s-ES" sz="1800" dirty="0" smtClean="0">
                <a:solidFill>
                  <a:srgbClr val="002060"/>
                </a:solidFill>
              </a:rPr>
              <a:t>Se establece un plazo para la implantación de la medida correctora</a:t>
            </a:r>
          </a:p>
          <a:p>
            <a:pPr marL="0" indent="0" algn="just">
              <a:spcBef>
                <a:spcPts val="600"/>
              </a:spcBef>
            </a:pPr>
            <a:endParaRPr lang="es-ES" sz="1400" dirty="0" smtClean="0">
              <a:solidFill>
                <a:srgbClr val="002060"/>
              </a:solidFill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endParaRPr lang="es-ES" sz="1400" dirty="0">
              <a:solidFill>
                <a:srgbClr val="002060"/>
              </a:solidFill>
            </a:endParaRPr>
          </a:p>
          <a:p>
            <a:pPr marL="0" indent="0"/>
            <a:r>
              <a:rPr lang="es-ES" sz="2000" dirty="0">
                <a:solidFill>
                  <a:srgbClr val="002060"/>
                </a:solidFill>
              </a:rPr>
              <a:t>	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0" indent="0"/>
            <a:endParaRPr lang="es-ES" sz="1800" dirty="0">
              <a:solidFill>
                <a:srgbClr val="0070C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0D263-8F07-495D-B759-F3B79EF90E85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val="47518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05885" y="1786676"/>
            <a:ext cx="8424936" cy="1858347"/>
          </a:xfrm>
          <a:prstGeom prst="rect">
            <a:avLst/>
          </a:prstGeom>
          <a:solidFill>
            <a:srgbClr val="CDE9E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74452" y="759125"/>
            <a:ext cx="8201235" cy="7256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/>
              <a:t>ANÁLISIS DE LAS OBSERVACIONES Y DEL PLAN DE ACCIÓN (MEDIDAS CORRECTORAS)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474452" y="1772816"/>
            <a:ext cx="821249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600"/>
              </a:spcBef>
            </a:pPr>
            <a:r>
              <a:rPr lang="es-ES" dirty="0" smtClean="0">
                <a:solidFill>
                  <a:srgbClr val="002060"/>
                </a:solidFill>
                <a:latin typeface="+mn-lt"/>
              </a:rPr>
              <a:t>Con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anterioridad a la reunión de 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cierre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con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la UA,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el equipo de auditoría remite a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ésta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un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documento con 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el análisis de sus observaciones y plan de acción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.</a:t>
            </a:r>
            <a:endParaRPr lang="es-ES" dirty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s-ES" dirty="0">
                <a:solidFill>
                  <a:srgbClr val="002060"/>
                </a:solidFill>
                <a:latin typeface="+mn-lt"/>
              </a:rPr>
              <a:t>Dicho documento se elabora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añadiendo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a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cada observación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o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medida correctora, efectuadas sobre las recomendaciones del informe provisional,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el </a:t>
            </a:r>
            <a:endParaRPr lang="es-ES" b="1" dirty="0" smtClean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s-ES" b="1" dirty="0" smtClean="0">
                <a:solidFill>
                  <a:srgbClr val="002060"/>
                </a:solidFill>
                <a:latin typeface="+mn-lt"/>
              </a:rPr>
              <a:t>comentario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del equipo 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auditor. </a:t>
            </a:r>
          </a:p>
          <a:p>
            <a:pPr algn="just" eaLnBrk="1" hangingPunct="1">
              <a:spcBef>
                <a:spcPts val="1800"/>
              </a:spcBef>
            </a:pPr>
            <a:r>
              <a:rPr lang="es-ES" sz="2000" b="1" u="sng" dirty="0" smtClean="0">
                <a:solidFill>
                  <a:srgbClr val="0070C0"/>
                </a:solidFill>
                <a:latin typeface="+mn-lt"/>
              </a:rPr>
              <a:t>Análisis de las OBSERVACIONES:</a:t>
            </a:r>
          </a:p>
          <a:p>
            <a:pPr marL="285750" indent="-285750" algn="just" eaLnBrk="1" hangingPunct="1">
              <a:spcBef>
                <a:spcPts val="1200"/>
              </a:spcBef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+mn-lt"/>
              </a:rPr>
              <a:t>Aceptación,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 total o parcial, de la </a:t>
            </a:r>
            <a:r>
              <a:rPr lang="es-ES" b="1" dirty="0" smtClean="0">
                <a:solidFill>
                  <a:srgbClr val="002060"/>
                </a:solidFill>
                <a:latin typeface="+mn-lt"/>
              </a:rPr>
              <a:t>observación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 de la UA, lo que supone la modificación o eliminación de la conclusión y recomendación del informe final. </a:t>
            </a:r>
          </a:p>
          <a:p>
            <a:pPr marL="285750" indent="-285750" algn="just" eaLnBrk="1" hangingPunct="1">
              <a:spcBef>
                <a:spcPts val="1800"/>
              </a:spcBef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+mn-lt"/>
              </a:rPr>
              <a:t>No aceptación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de la observación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, y en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consecuencia, en principio, se mantendría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la recomendación en el informe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final, pero sería objeto de debate en la reunión de cierre de la auditoría.</a:t>
            </a:r>
            <a:endParaRPr lang="es-ES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34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8468BC-42B5-4ECA-ABB6-57E26B188DDA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74452" y="759125"/>
            <a:ext cx="8201235" cy="7256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r>
              <a:rPr lang="es-ES" sz="2000" dirty="0" smtClean="0"/>
              <a:t>ANÁLISIS DE LAS OBSERVACIONES Y DEL PLAN DE ACCIÓN (MEDIDAS CORRECTORAS)</a:t>
            </a:r>
            <a:endParaRPr lang="es-ES" sz="2000" dirty="0"/>
          </a:p>
        </p:txBody>
      </p:sp>
      <p:sp>
        <p:nvSpPr>
          <p:cNvPr id="4" name="Rectángulo 3"/>
          <p:cNvSpPr/>
          <p:nvPr/>
        </p:nvSpPr>
        <p:spPr>
          <a:xfrm>
            <a:off x="683568" y="1609466"/>
            <a:ext cx="8027978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hangingPunct="1">
              <a:spcBef>
                <a:spcPts val="600"/>
              </a:spcBef>
              <a:buFontTx/>
              <a:buChar char="-"/>
            </a:pPr>
            <a:endParaRPr lang="es-ES" b="1" dirty="0">
              <a:solidFill>
                <a:srgbClr val="002060"/>
              </a:solidFill>
              <a:latin typeface="+mn-lt"/>
            </a:endParaRPr>
          </a:p>
          <a:p>
            <a:pPr algn="just" eaLnBrk="1" hangingPunct="1">
              <a:spcBef>
                <a:spcPts val="600"/>
              </a:spcBef>
            </a:pPr>
            <a:r>
              <a:rPr lang="es-ES" sz="2000" b="1" u="sng" dirty="0" smtClean="0">
                <a:solidFill>
                  <a:srgbClr val="0070C0"/>
                </a:solidFill>
              </a:rPr>
              <a:t>Análisis de las MEDIDAS CORRECTORAS:</a:t>
            </a:r>
          </a:p>
          <a:p>
            <a:pPr marL="285750" indent="-285750" algn="just" eaLnBrk="1" hangingPunct="1">
              <a:spcBef>
                <a:spcPts val="600"/>
              </a:spcBef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  <a:latin typeface="+mn-lt"/>
              </a:rPr>
              <a:t>Aceptación </a:t>
            </a:r>
            <a:r>
              <a:rPr lang="es-ES" b="1" dirty="0">
                <a:solidFill>
                  <a:srgbClr val="002060"/>
                </a:solidFill>
                <a:latin typeface="+mn-lt"/>
              </a:rPr>
              <a:t>de la medida correctora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propuesta,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lo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que podría suponer que:</a:t>
            </a:r>
            <a:endParaRPr lang="es-ES" dirty="0">
              <a:solidFill>
                <a:srgbClr val="002060"/>
              </a:solidFill>
              <a:latin typeface="+mn-lt"/>
            </a:endParaRPr>
          </a:p>
          <a:p>
            <a:pPr marL="742950" lvl="4" indent="-285750" algn="just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+mn-lt"/>
              </a:rPr>
              <a:t>Se implante, de conformidad,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antes de la firma del informe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final y se elimine la recomendación del mismo.</a:t>
            </a:r>
          </a:p>
          <a:p>
            <a:pPr marL="742950" lvl="4" indent="-285750" algn="just"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rgbClr val="002060"/>
                </a:solidFill>
                <a:latin typeface="+mn-lt"/>
              </a:rPr>
              <a:t>Se </a:t>
            </a:r>
            <a:r>
              <a:rPr lang="es-ES" dirty="0">
                <a:solidFill>
                  <a:srgbClr val="002060"/>
                </a:solidFill>
                <a:latin typeface="+mn-lt"/>
              </a:rPr>
              <a:t>posponga el cierre de la </a:t>
            </a:r>
            <a:r>
              <a:rPr lang="es-ES" dirty="0" smtClean="0">
                <a:solidFill>
                  <a:srgbClr val="002060"/>
                </a:solidFill>
                <a:latin typeface="+mn-lt"/>
              </a:rPr>
              <a:t>recomendación hasta la puesta en marcha de la medida correctora, una vez cumplido el plazo de implantación de la misma.</a:t>
            </a:r>
          </a:p>
          <a:p>
            <a:pPr marL="457200" lvl="4" algn="just" eaLnBrk="1" hangingPunct="1">
              <a:spcBef>
                <a:spcPts val="600"/>
              </a:spcBef>
            </a:pPr>
            <a:endParaRPr lang="es-ES" dirty="0" smtClean="0">
              <a:solidFill>
                <a:srgbClr val="002060"/>
              </a:solidFill>
              <a:latin typeface="+mn-lt"/>
            </a:endParaRPr>
          </a:p>
          <a:p>
            <a:pPr marL="285750" indent="-285750" algn="just" eaLnBrk="1" hangingPunct="1">
              <a:spcBef>
                <a:spcPct val="20000"/>
              </a:spcBef>
              <a:buFontTx/>
              <a:buChar char="-"/>
            </a:pPr>
            <a:r>
              <a:rPr lang="es-ES" b="1" dirty="0" smtClean="0">
                <a:solidFill>
                  <a:srgbClr val="002060"/>
                </a:solidFill>
              </a:rPr>
              <a:t>No aceptación, total o parcial, </a:t>
            </a:r>
            <a:r>
              <a:rPr lang="es-ES" b="1" dirty="0">
                <a:solidFill>
                  <a:srgbClr val="002060"/>
                </a:solidFill>
              </a:rPr>
              <a:t>de la medida </a:t>
            </a:r>
            <a:r>
              <a:rPr lang="es-ES" b="1" dirty="0" smtClean="0">
                <a:solidFill>
                  <a:srgbClr val="002060"/>
                </a:solidFill>
              </a:rPr>
              <a:t>correctora: </a:t>
            </a:r>
            <a:r>
              <a:rPr lang="es-ES" dirty="0" smtClean="0">
                <a:solidFill>
                  <a:srgbClr val="002060"/>
                </a:solidFill>
              </a:rPr>
              <a:t>será </a:t>
            </a:r>
            <a:r>
              <a:rPr lang="es-ES" dirty="0">
                <a:solidFill>
                  <a:srgbClr val="002060"/>
                </a:solidFill>
              </a:rPr>
              <a:t>objeto de debate en la reunión de cierre de la auditoría</a:t>
            </a:r>
            <a:r>
              <a:rPr lang="es-ES" dirty="0" smtClean="0">
                <a:solidFill>
                  <a:srgbClr val="002060"/>
                </a:solidFill>
              </a:rPr>
              <a:t>. </a:t>
            </a:r>
          </a:p>
          <a:p>
            <a:pPr marL="285750" indent="-285750" algn="just" eaLnBrk="1" hangingPunct="1">
              <a:spcBef>
                <a:spcPct val="20000"/>
              </a:spcBef>
              <a:buFontTx/>
              <a:buChar char="-"/>
            </a:pPr>
            <a:endParaRPr lang="es-ES_tradnl" i="1" dirty="0" smtClean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9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611560" y="908720"/>
            <a:ext cx="8208144" cy="5256584"/>
          </a:xfrm>
        </p:spPr>
        <p:txBody>
          <a:bodyPr/>
          <a:lstStyle/>
          <a:p>
            <a:pPr marL="0" indent="0" algn="just" eaLnBrk="1" hangingPunct="1"/>
            <a:r>
              <a:rPr lang="es-ES" sz="2000" b="1" i="1" dirty="0" smtClean="0">
                <a:solidFill>
                  <a:srgbClr val="7030A0"/>
                </a:solidFill>
              </a:rPr>
              <a:t>Ejemplo 1: OBSERVACIÓN </a:t>
            </a:r>
            <a:r>
              <a:rPr lang="es-ES" sz="2000" b="1" i="1" dirty="0">
                <a:solidFill>
                  <a:srgbClr val="7030A0"/>
                </a:solidFill>
              </a:rPr>
              <a:t>a una de las recomendaciones incluidas en </a:t>
            </a:r>
            <a:r>
              <a:rPr lang="es-ES" sz="2000" b="1" i="1" dirty="0" smtClean="0">
                <a:solidFill>
                  <a:srgbClr val="7030A0"/>
                </a:solidFill>
              </a:rPr>
              <a:t>una auditoría efectuada por la SGAIE en 2010. </a:t>
            </a:r>
            <a:r>
              <a:rPr lang="es-ES_tradnl" sz="2000" b="1" i="1" dirty="0" smtClean="0">
                <a:solidFill>
                  <a:srgbClr val="7030A0"/>
                </a:solidFill>
              </a:rPr>
              <a:t>Se </a:t>
            </a:r>
            <a:r>
              <a:rPr lang="es-ES_tradnl" sz="2000" b="1" i="1" dirty="0">
                <a:solidFill>
                  <a:srgbClr val="7030A0"/>
                </a:solidFill>
              </a:rPr>
              <a:t>trata de una recomendación no aceptada por la unidad </a:t>
            </a:r>
            <a:r>
              <a:rPr lang="es-ES_tradnl" sz="2000" b="1" i="1" dirty="0" smtClean="0">
                <a:solidFill>
                  <a:srgbClr val="7030A0"/>
                </a:solidFill>
              </a:rPr>
              <a:t>auditada:</a:t>
            </a:r>
            <a:endParaRPr lang="es-ES" sz="2000" b="1" i="1" dirty="0" smtClean="0">
              <a:solidFill>
                <a:srgbClr val="7030A0"/>
              </a:solidFill>
            </a:endParaRPr>
          </a:p>
          <a:p>
            <a:pPr marL="0" indent="0" eaLnBrk="1" hangingPunct="1"/>
            <a:r>
              <a:rPr lang="es-ES_tradnl" sz="1800" b="1" dirty="0" smtClean="0">
                <a:solidFill>
                  <a:srgbClr val="002060"/>
                </a:solidFill>
              </a:rPr>
              <a:t>	</a:t>
            </a:r>
          </a:p>
          <a:p>
            <a:pPr marL="0" indent="0" eaLnBrk="1" hangingPunct="1"/>
            <a:r>
              <a:rPr lang="es-ES_tradnl" sz="1800" b="1" dirty="0" smtClean="0">
                <a:solidFill>
                  <a:srgbClr val="002060"/>
                </a:solidFill>
              </a:rPr>
              <a:t>	Recomendación del equipo auditor:</a:t>
            </a:r>
          </a:p>
          <a:p>
            <a:pPr marL="0" algn="just" eaLnBrk="1" hangingPunct="1"/>
            <a:r>
              <a:rPr lang="es-ES_tradnl" sz="1800" i="1" dirty="0" smtClean="0">
                <a:solidFill>
                  <a:srgbClr val="002060"/>
                </a:solidFill>
              </a:rPr>
              <a:t>“Disponer </a:t>
            </a:r>
            <a:r>
              <a:rPr lang="es-ES_tradnl" sz="1800" i="1" dirty="0">
                <a:solidFill>
                  <a:srgbClr val="002060"/>
                </a:solidFill>
              </a:rPr>
              <a:t>de los certificados bancarios </a:t>
            </a:r>
            <a:r>
              <a:rPr lang="es-ES_tradnl" sz="1800" i="1" dirty="0" smtClean="0">
                <a:solidFill>
                  <a:srgbClr val="002060"/>
                </a:solidFill>
              </a:rPr>
              <a:t>u otro </a:t>
            </a:r>
            <a:r>
              <a:rPr lang="es-ES_tradnl" sz="1800" i="1" dirty="0">
                <a:solidFill>
                  <a:srgbClr val="002060"/>
                </a:solidFill>
              </a:rPr>
              <a:t>documento que acredite la </a:t>
            </a:r>
            <a:r>
              <a:rPr lang="es-ES_tradnl" sz="1800" i="1" dirty="0" smtClean="0">
                <a:solidFill>
                  <a:srgbClr val="002060"/>
                </a:solidFill>
              </a:rPr>
              <a:t>titularidad de </a:t>
            </a:r>
            <a:r>
              <a:rPr lang="es-ES_tradnl" sz="1800" i="1" dirty="0">
                <a:solidFill>
                  <a:srgbClr val="002060"/>
                </a:solidFill>
              </a:rPr>
              <a:t>las cuentas de los </a:t>
            </a:r>
            <a:r>
              <a:rPr lang="es-ES_tradnl" sz="1800" i="1" dirty="0" smtClean="0">
                <a:solidFill>
                  <a:srgbClr val="002060"/>
                </a:solidFill>
              </a:rPr>
              <a:t>beneficiarios”. </a:t>
            </a:r>
          </a:p>
          <a:p>
            <a:pPr marL="0" indent="0" algn="just" eaLnBrk="1" hangingPunct="1">
              <a:spcBef>
                <a:spcPts val="600"/>
              </a:spcBef>
            </a:pPr>
            <a:r>
              <a:rPr lang="es-ES_tradnl" sz="1800" b="1" dirty="0">
                <a:solidFill>
                  <a:srgbClr val="002060"/>
                </a:solidFill>
              </a:rPr>
              <a:t>	</a:t>
            </a:r>
            <a:endParaRPr lang="es-ES_tradnl" sz="1800" b="1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spcBef>
                <a:spcPts val="600"/>
              </a:spcBef>
            </a:pPr>
            <a:r>
              <a:rPr lang="es-ES_tradnl" sz="1800" b="1" dirty="0" smtClean="0">
                <a:solidFill>
                  <a:srgbClr val="002060"/>
                </a:solidFill>
              </a:rPr>
              <a:t>	Observación de la unidad auditada:</a:t>
            </a:r>
            <a:endParaRPr lang="es-ES_tradnl" sz="1800" i="1" dirty="0" smtClean="0">
              <a:solidFill>
                <a:srgbClr val="002060"/>
              </a:solidFill>
            </a:endParaRPr>
          </a:p>
          <a:p>
            <a:pPr marL="0" algn="just" eaLnBrk="1" hangingPunct="1"/>
            <a:r>
              <a:rPr lang="es-ES" sz="1800" i="1" dirty="0" smtClean="0">
                <a:solidFill>
                  <a:srgbClr val="002060"/>
                </a:solidFill>
              </a:rPr>
              <a:t>“Consideramos </a:t>
            </a:r>
            <a:r>
              <a:rPr lang="es-ES" sz="1800" i="1" dirty="0">
                <a:solidFill>
                  <a:srgbClr val="002060"/>
                </a:solidFill>
              </a:rPr>
              <a:t>que compete a la </a:t>
            </a:r>
            <a:r>
              <a:rPr lang="es-ES" sz="1800" i="1" dirty="0" smtClean="0">
                <a:solidFill>
                  <a:srgbClr val="002060"/>
                </a:solidFill>
              </a:rPr>
              <a:t>unidad gestora </a:t>
            </a:r>
            <a:r>
              <a:rPr lang="es-ES" sz="1800" i="1" dirty="0">
                <a:solidFill>
                  <a:srgbClr val="002060"/>
                </a:solidFill>
              </a:rPr>
              <a:t>de las ayudas, por ser la que autoriza los pagos y cumplimenta los requerimientos necesarios en la aplicación correspondiente, disponer de los certificados bancarios que acrediten la titularidad de las cuentas de los beneficiarios o la emisión de la certificación en tal sentido</a:t>
            </a:r>
            <a:r>
              <a:rPr lang="es-ES" sz="1800" i="1" dirty="0" smtClean="0">
                <a:solidFill>
                  <a:srgbClr val="002060"/>
                </a:solidFill>
              </a:rPr>
              <a:t>”.</a:t>
            </a:r>
          </a:p>
          <a:p>
            <a:pPr marL="0" indent="0" algn="just" eaLnBrk="1" hangingPunct="1">
              <a:spcBef>
                <a:spcPts val="600"/>
              </a:spcBef>
            </a:pPr>
            <a:r>
              <a:rPr lang="es-ES" sz="1400" b="1" dirty="0" smtClean="0">
                <a:solidFill>
                  <a:srgbClr val="002060"/>
                </a:solidFill>
              </a:rPr>
              <a:t>	</a:t>
            </a:r>
            <a:endParaRPr lang="es-ES" sz="1400" i="1" dirty="0" smtClean="0">
              <a:solidFill>
                <a:srgbClr val="002060"/>
              </a:solidFill>
            </a:endParaRPr>
          </a:p>
          <a:p>
            <a:pPr marL="0" algn="just" eaLnBrk="1" hangingPunct="1"/>
            <a:endParaRPr lang="es-ES" sz="1400" i="1" dirty="0" smtClean="0">
              <a:solidFill>
                <a:srgbClr val="002060"/>
              </a:solidFill>
            </a:endParaRPr>
          </a:p>
          <a:p>
            <a:pPr marL="0" algn="just" eaLnBrk="1" hangingPunct="1"/>
            <a:endParaRPr lang="es-ES" sz="1400" i="1" dirty="0" smtClean="0">
              <a:solidFill>
                <a:srgbClr val="002060"/>
              </a:solidFill>
            </a:endParaRPr>
          </a:p>
          <a:p>
            <a:pPr marL="0" algn="just" eaLnBrk="1" hangingPunct="1"/>
            <a:endParaRPr lang="es-ES" sz="1600" b="1" dirty="0">
              <a:solidFill>
                <a:srgbClr val="0070C0"/>
              </a:solidFill>
            </a:endParaRPr>
          </a:p>
          <a:p>
            <a:pPr marL="0" algn="just" eaLnBrk="1" hangingPunct="1"/>
            <a:endParaRPr lang="es-ES" sz="1400" i="1" dirty="0" smtClean="0">
              <a:solidFill>
                <a:srgbClr val="C00000"/>
              </a:solidFill>
            </a:endParaRPr>
          </a:p>
          <a:p>
            <a:pPr marL="0" algn="just" eaLnBrk="1" hangingPunct="1"/>
            <a:endParaRPr lang="es-ES" sz="1400" i="1" dirty="0">
              <a:solidFill>
                <a:srgbClr val="002060"/>
              </a:solidFill>
            </a:endParaRPr>
          </a:p>
          <a:p>
            <a:pPr marL="0" algn="just" eaLnBrk="1" hangingPunct="1"/>
            <a:endParaRPr lang="es-ES" sz="1400" i="1" dirty="0" smtClean="0">
              <a:solidFill>
                <a:srgbClr val="002060"/>
              </a:solidFill>
            </a:endParaRPr>
          </a:p>
          <a:p>
            <a:pPr marL="0" algn="just" eaLnBrk="1" hangingPunct="1"/>
            <a:endParaRPr lang="es-ES" sz="1400" i="1" dirty="0">
              <a:solidFill>
                <a:srgbClr val="002060"/>
              </a:solidFill>
            </a:endParaRPr>
          </a:p>
          <a:p>
            <a:pPr marL="0" algn="just" eaLnBrk="1" hangingPunct="1"/>
            <a:endParaRPr lang="es-ES_tradnl" sz="1400" i="1" dirty="0">
              <a:solidFill>
                <a:srgbClr val="002060"/>
              </a:solidFill>
            </a:endParaRPr>
          </a:p>
          <a:p>
            <a:pPr marL="0" algn="just" eaLnBrk="1" hangingPunct="1"/>
            <a:endParaRPr lang="es-ES_tradnl" sz="1400" i="1" dirty="0" smtClean="0">
              <a:solidFill>
                <a:srgbClr val="002060"/>
              </a:solidFill>
            </a:endParaRPr>
          </a:p>
          <a:p>
            <a:pPr marL="0" algn="just" eaLnBrk="1" hangingPunct="1"/>
            <a:r>
              <a:rPr lang="es-ES" sz="1600" dirty="0" smtClean="0">
                <a:solidFill>
                  <a:srgbClr val="0070C0"/>
                </a:solidFill>
              </a:rPr>
              <a:t>	</a:t>
            </a:r>
            <a:endParaRPr lang="es-ES" sz="1600" dirty="0">
              <a:solidFill>
                <a:srgbClr val="0070C0"/>
              </a:solidFill>
            </a:endParaRP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0D263-8F07-495D-B759-F3B79EF90E85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735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611560" y="764704"/>
            <a:ext cx="8013576" cy="5472584"/>
          </a:xfrm>
        </p:spPr>
        <p:txBody>
          <a:bodyPr/>
          <a:lstStyle/>
          <a:p>
            <a:pPr marL="0" indent="0" algn="just" eaLnBrk="1" hangingPunct="1">
              <a:spcBef>
                <a:spcPts val="600"/>
              </a:spcBef>
            </a:pPr>
            <a:r>
              <a:rPr lang="es-ES" sz="1600" b="1" i="1" dirty="0">
                <a:solidFill>
                  <a:srgbClr val="7030A0"/>
                </a:solidFill>
              </a:rPr>
              <a:t>Ejemplo </a:t>
            </a:r>
            <a:r>
              <a:rPr lang="es-ES" sz="1600" b="1" i="1" dirty="0" smtClean="0">
                <a:solidFill>
                  <a:srgbClr val="7030A0"/>
                </a:solidFill>
              </a:rPr>
              <a:t>1, continuación: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pPr marL="0" indent="0" algn="just" eaLnBrk="1" hangingPunct="1">
              <a:spcBef>
                <a:spcPts val="12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	Análisis </a:t>
            </a:r>
            <a:r>
              <a:rPr lang="es-ES" sz="1600" b="1" dirty="0">
                <a:solidFill>
                  <a:srgbClr val="002060"/>
                </a:solidFill>
              </a:rPr>
              <a:t>del equipo de auditoría:</a:t>
            </a:r>
          </a:p>
          <a:p>
            <a:pPr marL="0" algn="just" eaLnBrk="1" hangingPunct="1">
              <a:spcBef>
                <a:spcPts val="0"/>
              </a:spcBef>
            </a:pPr>
            <a:r>
              <a:rPr lang="es-ES" sz="1600" i="1" dirty="0">
                <a:solidFill>
                  <a:srgbClr val="002060"/>
                </a:solidFill>
              </a:rPr>
              <a:t>“Lo alegado no contradice el contenido de la recomendación aludida. La unidad  responsable de la medida auditada debería asegurar que los pagos se abonan únicamente en cuentas bancarias pertenecientes al beneficiario  o a su cesionario, bien mediante certificados bancarios originales, bien con certificaciones de la unidad responsable de la autorización, o por cualquier otro medio que se considere oportuno y del cual se pueda dejar evidencia. En cualquier caso, será la SGEF y las demás unidades que realizan las tareas de autorización del pago, las que deban ponerse de acuerdo para arbitrar un procedimiento al respecto</a:t>
            </a:r>
            <a:r>
              <a:rPr lang="es-ES" sz="1600" i="1" dirty="0" smtClean="0">
                <a:solidFill>
                  <a:srgbClr val="002060"/>
                </a:solidFill>
              </a:rPr>
              <a:t>.”</a:t>
            </a:r>
          </a:p>
          <a:p>
            <a:pPr marL="0" algn="just" eaLnBrk="1" hangingPunct="1">
              <a:spcBef>
                <a:spcPts val="120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	Medida correctora:</a:t>
            </a:r>
          </a:p>
          <a:p>
            <a:pPr marL="0" algn="just" eaLnBrk="1" hangingPunct="1">
              <a:spcBef>
                <a:spcPts val="0"/>
              </a:spcBef>
            </a:pPr>
            <a:r>
              <a:rPr lang="es-ES" sz="1600" i="1" dirty="0" smtClean="0">
                <a:solidFill>
                  <a:srgbClr val="002060"/>
                </a:solidFill>
              </a:rPr>
              <a:t>“La </a:t>
            </a:r>
            <a:r>
              <a:rPr lang="es-ES" sz="1600" i="1" dirty="0">
                <a:solidFill>
                  <a:srgbClr val="002060"/>
                </a:solidFill>
              </a:rPr>
              <a:t>SGEF indica que </a:t>
            </a:r>
            <a:r>
              <a:rPr lang="es-ES" sz="1600" i="1" dirty="0" smtClean="0">
                <a:solidFill>
                  <a:srgbClr val="002060"/>
                </a:solidFill>
              </a:rPr>
              <a:t>se </a:t>
            </a:r>
            <a:r>
              <a:rPr lang="es-ES" sz="1600" i="1" dirty="0">
                <a:solidFill>
                  <a:srgbClr val="002060"/>
                </a:solidFill>
              </a:rPr>
              <a:t>trasladará </a:t>
            </a:r>
            <a:r>
              <a:rPr lang="es-ES" sz="1600" i="1" dirty="0" smtClean="0">
                <a:solidFill>
                  <a:srgbClr val="002060"/>
                </a:solidFill>
              </a:rPr>
              <a:t>la propuesta</a:t>
            </a:r>
            <a:r>
              <a:rPr lang="es-ES" sz="1600" i="1" dirty="0">
                <a:solidFill>
                  <a:srgbClr val="002060"/>
                </a:solidFill>
              </a:rPr>
              <a:t>, a las </a:t>
            </a:r>
            <a:r>
              <a:rPr lang="es-ES" sz="1600" i="1" dirty="0" smtClean="0">
                <a:solidFill>
                  <a:srgbClr val="002060"/>
                </a:solidFill>
              </a:rPr>
              <a:t>unidades gestoras </a:t>
            </a:r>
            <a:r>
              <a:rPr lang="es-ES" sz="1600" i="1" dirty="0">
                <a:solidFill>
                  <a:srgbClr val="002060"/>
                </a:solidFill>
              </a:rPr>
              <a:t>correspondientes, para que se incluya en el documento “Autorización de pago” una mención de que los beneficiarios a los que se hacen las transferencias han acreditado ser titulares de las cuentas respectivas</a:t>
            </a:r>
            <a:r>
              <a:rPr lang="es-ES" sz="1600" i="1" dirty="0" smtClean="0">
                <a:solidFill>
                  <a:srgbClr val="002060"/>
                </a:solidFill>
              </a:rPr>
              <a:t>.”</a:t>
            </a:r>
          </a:p>
          <a:p>
            <a:pPr marL="0" algn="just" eaLnBrk="1" hangingPunct="1">
              <a:spcBef>
                <a:spcPts val="0"/>
              </a:spcBef>
            </a:pPr>
            <a:endParaRPr lang="es-ES_tradnl" sz="1600" i="1" dirty="0" smtClean="0">
              <a:solidFill>
                <a:srgbClr val="002060"/>
              </a:solidFill>
            </a:endParaRPr>
          </a:p>
          <a:p>
            <a:pPr marL="0" algn="just" eaLnBrk="1" hangingPunct="1">
              <a:spcBef>
                <a:spcPts val="0"/>
              </a:spcBef>
            </a:pPr>
            <a:r>
              <a:rPr lang="es-ES" sz="1600" b="1" dirty="0" smtClean="0">
                <a:solidFill>
                  <a:srgbClr val="002060"/>
                </a:solidFill>
              </a:rPr>
              <a:t>	Análisis de la medida </a:t>
            </a:r>
            <a:r>
              <a:rPr lang="es-ES" sz="1600" b="1" dirty="0">
                <a:solidFill>
                  <a:srgbClr val="002060"/>
                </a:solidFill>
              </a:rPr>
              <a:t>correctora</a:t>
            </a:r>
            <a:endParaRPr lang="es-ES_tradnl" sz="1600" i="1" dirty="0" smtClean="0">
              <a:solidFill>
                <a:srgbClr val="002060"/>
              </a:solidFill>
            </a:endParaRPr>
          </a:p>
          <a:p>
            <a:pPr marL="0" algn="just" eaLnBrk="1" hangingPunct="1">
              <a:spcBef>
                <a:spcPts val="0"/>
              </a:spcBef>
            </a:pPr>
            <a:r>
              <a:rPr lang="es-ES_tradnl" sz="1600" i="1" dirty="0" smtClean="0">
                <a:solidFill>
                  <a:srgbClr val="002060"/>
                </a:solidFill>
              </a:rPr>
              <a:t>No </a:t>
            </a:r>
            <a:r>
              <a:rPr lang="es-ES_tradnl" sz="1600" i="1" dirty="0">
                <a:solidFill>
                  <a:srgbClr val="002060"/>
                </a:solidFill>
              </a:rPr>
              <a:t>es posible valorar la adecuación y oportunidad de </a:t>
            </a:r>
            <a:r>
              <a:rPr lang="es-ES_tradnl" sz="1600" i="1" dirty="0" smtClean="0">
                <a:solidFill>
                  <a:srgbClr val="002060"/>
                </a:solidFill>
              </a:rPr>
              <a:t>la medidas formuladas, </a:t>
            </a:r>
            <a:r>
              <a:rPr lang="es-ES_tradnl" sz="1600" i="1" dirty="0">
                <a:solidFill>
                  <a:srgbClr val="002060"/>
                </a:solidFill>
              </a:rPr>
              <a:t>en tanto no se </a:t>
            </a:r>
            <a:r>
              <a:rPr lang="es-ES_tradnl" sz="1600" i="1" dirty="0" smtClean="0">
                <a:solidFill>
                  <a:srgbClr val="002060"/>
                </a:solidFill>
              </a:rPr>
              <a:t>aplique </a:t>
            </a:r>
            <a:r>
              <a:rPr lang="es-ES_tradnl" sz="1600" i="1" dirty="0">
                <a:solidFill>
                  <a:srgbClr val="002060"/>
                </a:solidFill>
              </a:rPr>
              <a:t>de forma </a:t>
            </a:r>
            <a:r>
              <a:rPr lang="es-ES_tradnl" sz="1600" i="1" dirty="0" smtClean="0">
                <a:solidFill>
                  <a:srgbClr val="002060"/>
                </a:solidFill>
              </a:rPr>
              <a:t>efectiva.</a:t>
            </a:r>
            <a:endParaRPr lang="es-ES" sz="1600" i="1" dirty="0">
              <a:solidFill>
                <a:srgbClr val="002060"/>
              </a:solidFill>
            </a:endParaRPr>
          </a:p>
          <a:p>
            <a:pPr marL="0" algn="just" eaLnBrk="1" hangingPunct="1">
              <a:spcBef>
                <a:spcPts val="0"/>
              </a:spcBef>
            </a:pPr>
            <a:endParaRPr lang="es-ES" sz="1600" i="1" dirty="0" smtClean="0">
              <a:solidFill>
                <a:srgbClr val="002060"/>
              </a:solidFill>
            </a:endParaRPr>
          </a:p>
          <a:p>
            <a:pPr marL="0" algn="just" eaLnBrk="1" hangingPunct="1">
              <a:spcBef>
                <a:spcPts val="600"/>
              </a:spcBef>
            </a:pPr>
            <a:endParaRPr lang="es-ES" sz="1600" i="1" dirty="0">
              <a:solidFill>
                <a:srgbClr val="002060"/>
              </a:solidFill>
            </a:endParaRPr>
          </a:p>
          <a:p>
            <a:endParaRPr lang="es-ES" sz="180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781CFB-192D-4595-959D-80ECADE64851}" type="datetime2">
              <a:rPr lang="es-ES" altLang="es-ES" smtClean="0"/>
              <a:pPr>
                <a:defRPr/>
              </a:pPr>
              <a:t>lunes, 23 de enero de 2017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290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FE075BD2-6C04-4B94-A3CB-CE39548EB038}"/>
    </a:ext>
  </a:extLst>
</a:theme>
</file>

<file path=ppt/theme/theme2.xml><?xml version="1.0" encoding="utf-8"?>
<a:theme xmlns:a="http://schemas.openxmlformats.org/drawingml/2006/main" name="1_PLANTILLA_PRESENTACIONES_FEGA">
  <a:themeElements>
    <a:clrScheme name="PLANTILLA_PRESENTACIONES_FEGA 15">
      <a:dk1>
        <a:srgbClr val="800000"/>
      </a:dk1>
      <a:lt1>
        <a:srgbClr val="FFFFFF"/>
      </a:lt1>
      <a:dk2>
        <a:srgbClr val="00808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6C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LANTILLA_PRESENTACIONES_FEGA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LANTILLA_PRESENTACIONES_FE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PRESENTACIONES_FEGA 13">
        <a:dk1>
          <a:srgbClr val="00000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4">
        <a:dk1>
          <a:srgbClr val="008080"/>
        </a:dk1>
        <a:lt1>
          <a:srgbClr val="FFFFFF"/>
        </a:lt1>
        <a:dk2>
          <a:srgbClr val="8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6C6C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5">
        <a:dk1>
          <a:srgbClr val="8000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6C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PRESENTACIONES_FEGA 16">
        <a:dk1>
          <a:srgbClr val="FFFF00"/>
        </a:dk1>
        <a:lt1>
          <a:srgbClr val="FFFFFF"/>
        </a:lt1>
        <a:dk2>
          <a:srgbClr val="00808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DAD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NTILLA_PRESENTACIONES_FEGA-jul14_REV1.pptx" id="{8D7A3BBE-8811-4F3C-837C-D4F7E25CF648}" vid="{0CDCB088-E072-4692-84CF-25553F135EC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PLANTILLA_PRESENTACIONES_FEGA-jul14_REV1</Template>
  <TotalTime>2792</TotalTime>
  <Words>1077</Words>
  <Application>Microsoft Office PowerPoint</Application>
  <PresentationFormat>Presentación en pantalla (4:3)</PresentationFormat>
  <Paragraphs>149</Paragraphs>
  <Slides>17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Bradley Hand ITC</vt:lpstr>
      <vt:lpstr>Courier New</vt:lpstr>
      <vt:lpstr>Verdana</vt:lpstr>
      <vt:lpstr>Wingdings</vt:lpstr>
      <vt:lpstr>PLANTILLA_PRESENTACIONES_FEGA</vt:lpstr>
      <vt:lpstr>1_PLANTILLA_PRESENTACIONES_FEGA</vt:lpstr>
      <vt:lpstr>FASE FINAL DE LA AUDITORÍA</vt:lpstr>
      <vt:lpstr>PROCEDIMIENTO HASTA 2016 (Fases de comunicaciones de resultados y seguimiento)</vt:lpstr>
      <vt:lpstr>PROCEDIMIENTO A PARTIR DE 2017  (por la certificación QA) (Comunicaciones de resultados y seguimiento)</vt:lpstr>
      <vt:lpstr>OBSERVACIONES Y PLAN DE ACCIÓN (MEDIDAS CORRECTORAS) DE LA UNIDAD AUDITADA</vt:lpstr>
      <vt:lpstr>OBSERVACIONES Y PLAN DE ACCIÓN (MEDIDAS CORRECTORAS) DE LA UNIDAD AUDITADA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Prado Martin, M.Mar</dc:creator>
  <cp:keywords/>
  <dc:description/>
  <cp:lastModifiedBy>Prado Martin, M.Mar</cp:lastModifiedBy>
  <cp:revision>146</cp:revision>
  <cp:lastPrinted>2017-01-23T13:14:10Z</cp:lastPrinted>
  <dcterms:created xsi:type="dcterms:W3CDTF">2000-01-01T00:00:00Z</dcterms:created>
  <dcterms:modified xsi:type="dcterms:W3CDTF">2017-01-23T13:33:29Z</dcterms:modified>
</cp:coreProperties>
</file>