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7" r:id="rId2"/>
    <p:sldId id="514" r:id="rId3"/>
    <p:sldId id="539" r:id="rId4"/>
    <p:sldId id="535" r:id="rId5"/>
    <p:sldId id="538" r:id="rId6"/>
    <p:sldId id="529" r:id="rId7"/>
    <p:sldId id="515" r:id="rId8"/>
    <p:sldId id="517" r:id="rId9"/>
    <p:sldId id="536" r:id="rId10"/>
    <p:sldId id="518" r:id="rId11"/>
    <p:sldId id="540" r:id="rId12"/>
    <p:sldId id="520" r:id="rId13"/>
    <p:sldId id="541" r:id="rId14"/>
    <p:sldId id="519" r:id="rId15"/>
    <p:sldId id="527" r:id="rId16"/>
    <p:sldId id="537" r:id="rId17"/>
    <p:sldId id="316" r:id="rId18"/>
  </p:sldIdLst>
  <p:sldSz cx="9144000" cy="6858000" type="screen4x3"/>
  <p:notesSz cx="6662738" cy="9906000"/>
  <p:defaultTextStyle>
    <a:defPPr>
      <a:defRPr lang="es-ES_tradnl"/>
    </a:defPPr>
    <a:lvl1pPr algn="l" defTabSz="457200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027E"/>
    <a:srgbClr val="7E027B"/>
    <a:srgbClr val="000099"/>
    <a:srgbClr val="66FFFF"/>
    <a:srgbClr val="CCFFFF"/>
    <a:srgbClr val="3399FF"/>
    <a:srgbClr val="00FFFF"/>
    <a:srgbClr val="800080"/>
    <a:srgbClr val="FF0066"/>
    <a:srgbClr val="CC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9309" autoAdjust="0"/>
    <p:restoredTop sz="96314" autoAdjust="0"/>
  </p:normalViewPr>
  <p:slideViewPr>
    <p:cSldViewPr snapToObjects="1">
      <p:cViewPr varScale="1">
        <p:scale>
          <a:sx n="73" d="100"/>
          <a:sy n="73" d="100"/>
        </p:scale>
        <p:origin x="-105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6075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775075" y="0"/>
            <a:ext cx="2886075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fld id="{37FCCCEB-950F-4B67-8049-8D0632991921}" type="datetimeFigureOut">
              <a:rPr lang="es-ES_tradnl"/>
              <a:pPr>
                <a:defRPr/>
              </a:pPr>
              <a:t>07/11/2016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55663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_tradnl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66750" y="4705350"/>
            <a:ext cx="5329238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noProof="0" smtClean="0"/>
              <a:t>Haga clic para modificar el estilo de texto del patrón</a:t>
            </a:r>
          </a:p>
          <a:p>
            <a:pPr lvl="1"/>
            <a:r>
              <a:rPr lang="es-ES_tradnl" noProof="0" smtClean="0"/>
              <a:t>Segundo nivel</a:t>
            </a:r>
          </a:p>
          <a:p>
            <a:pPr lvl="2"/>
            <a:r>
              <a:rPr lang="es-ES_tradnl" noProof="0" smtClean="0"/>
              <a:t>Tercer nivel</a:t>
            </a:r>
          </a:p>
          <a:p>
            <a:pPr lvl="3"/>
            <a:r>
              <a:rPr lang="es-ES_tradnl" noProof="0" smtClean="0"/>
              <a:t>Cuarto nivel</a:t>
            </a:r>
          </a:p>
          <a:p>
            <a:pPr lvl="4"/>
            <a:r>
              <a:rPr lang="es-ES_tradnl" noProof="0" smtClean="0"/>
              <a:t>Quinto nivel</a:t>
            </a:r>
            <a:endParaRPr lang="es-ES_tradnl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09113"/>
            <a:ext cx="2886075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775075" y="9409113"/>
            <a:ext cx="2886075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fld id="{B6A9F0B0-9FA0-4AEC-A9B6-95A1B56DA05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38218614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185782-0A58-4B29-995D-9ED29E41C00E}" type="slidenum">
              <a:rPr lang="es-E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s-E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50975" y="712788"/>
            <a:ext cx="3140075" cy="23558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6713" y="3875088"/>
            <a:ext cx="5935662" cy="44577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z="180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 txBox="1">
            <a:spLocks noGrp="1" noChangeArrowheads="1"/>
          </p:cNvSpPr>
          <p:nvPr/>
        </p:nvSpPr>
        <p:spPr bwMode="auto">
          <a:xfrm>
            <a:off x="3775075" y="9409113"/>
            <a:ext cx="2886075" cy="4953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B16A0F6-FB76-450C-80FC-300290C732A6}" type="slidenum">
              <a:rPr lang="es-ES" sz="1200" b="0">
                <a:latin typeface="+mn-lt"/>
              </a:rPr>
              <a:pPr algn="r">
                <a:defRPr/>
              </a:pPr>
              <a:t>10</a:t>
            </a:fld>
            <a:endParaRPr lang="es-ES" sz="1200" b="0">
              <a:latin typeface="+mn-lt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689100" y="742950"/>
            <a:ext cx="3219450" cy="24145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750" y="3371850"/>
            <a:ext cx="5329238" cy="57912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ct val="0"/>
              </a:spcBef>
            </a:pPr>
            <a:endParaRPr lang="es-ES" dirty="0" smtClean="0"/>
          </a:p>
          <a:p>
            <a:pPr algn="just" eaLnBrk="1" hangingPunct="1">
              <a:spcBef>
                <a:spcPct val="0"/>
              </a:spcBef>
            </a:pPr>
            <a:endParaRPr lang="es-ES" dirty="0" smtClean="0"/>
          </a:p>
          <a:p>
            <a:pPr algn="just" eaLnBrk="1" hangingPunct="1">
              <a:spcBef>
                <a:spcPct val="0"/>
              </a:spcBef>
            </a:pPr>
            <a:endParaRPr lang="es-ES" dirty="0" smtClean="0"/>
          </a:p>
          <a:p>
            <a:pPr algn="just" eaLnBrk="1" hangingPunct="1">
              <a:spcBef>
                <a:spcPct val="0"/>
              </a:spcBef>
            </a:pPr>
            <a:endParaRPr lang="es-E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 txBox="1">
            <a:spLocks noGrp="1" noChangeArrowheads="1"/>
          </p:cNvSpPr>
          <p:nvPr/>
        </p:nvSpPr>
        <p:spPr bwMode="auto">
          <a:xfrm>
            <a:off x="3775075" y="9409113"/>
            <a:ext cx="2886075" cy="4953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B16A0F6-FB76-450C-80FC-300290C732A6}" type="slidenum">
              <a:rPr lang="es-ES" sz="1200" b="0">
                <a:latin typeface="+mn-lt"/>
              </a:rPr>
              <a:pPr algn="r">
                <a:defRPr/>
              </a:pPr>
              <a:t>11</a:t>
            </a:fld>
            <a:endParaRPr lang="es-ES" sz="1200" b="0">
              <a:latin typeface="+mn-lt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689100" y="742950"/>
            <a:ext cx="3219450" cy="24145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750" y="3371850"/>
            <a:ext cx="5329238" cy="57912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ct val="0"/>
              </a:spcBef>
            </a:pPr>
            <a:endParaRPr lang="es-ES" dirty="0" smtClean="0"/>
          </a:p>
          <a:p>
            <a:pPr algn="just" eaLnBrk="1" hangingPunct="1">
              <a:spcBef>
                <a:spcPct val="0"/>
              </a:spcBef>
            </a:pPr>
            <a:endParaRPr lang="es-ES" dirty="0" smtClean="0"/>
          </a:p>
          <a:p>
            <a:pPr algn="just" eaLnBrk="1" hangingPunct="1">
              <a:spcBef>
                <a:spcPct val="0"/>
              </a:spcBef>
            </a:pPr>
            <a:endParaRPr lang="es-ES" dirty="0" smtClean="0"/>
          </a:p>
          <a:p>
            <a:pPr algn="just" eaLnBrk="1" hangingPunct="1">
              <a:spcBef>
                <a:spcPct val="0"/>
              </a:spcBef>
            </a:pPr>
            <a:endParaRPr lang="es-E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 txBox="1">
            <a:spLocks noGrp="1" noChangeArrowheads="1"/>
          </p:cNvSpPr>
          <p:nvPr/>
        </p:nvSpPr>
        <p:spPr bwMode="auto">
          <a:xfrm>
            <a:off x="3775075" y="9409113"/>
            <a:ext cx="2886075" cy="4953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B16A0F6-FB76-450C-80FC-300290C732A6}" type="slidenum">
              <a:rPr lang="es-ES" sz="1200" b="0">
                <a:latin typeface="+mn-lt"/>
              </a:rPr>
              <a:pPr algn="r">
                <a:defRPr/>
              </a:pPr>
              <a:t>12</a:t>
            </a:fld>
            <a:endParaRPr lang="es-ES" sz="1200" b="0">
              <a:latin typeface="+mn-lt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689100" y="742950"/>
            <a:ext cx="3219450" cy="24145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750" y="3371850"/>
            <a:ext cx="5329238" cy="57912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ct val="0"/>
              </a:spcBef>
            </a:pPr>
            <a:endParaRPr lang="es-ES" dirty="0" smtClean="0"/>
          </a:p>
          <a:p>
            <a:pPr algn="just" eaLnBrk="1" hangingPunct="1">
              <a:spcBef>
                <a:spcPct val="0"/>
              </a:spcBef>
            </a:pPr>
            <a:endParaRPr lang="es-ES" dirty="0" smtClean="0"/>
          </a:p>
          <a:p>
            <a:pPr algn="just" eaLnBrk="1" hangingPunct="1">
              <a:spcBef>
                <a:spcPct val="0"/>
              </a:spcBef>
            </a:pPr>
            <a:endParaRPr lang="es-ES" dirty="0" smtClean="0"/>
          </a:p>
          <a:p>
            <a:pPr algn="just" eaLnBrk="1" hangingPunct="1">
              <a:spcBef>
                <a:spcPct val="0"/>
              </a:spcBef>
            </a:pPr>
            <a:endParaRPr lang="es-E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 txBox="1">
            <a:spLocks noGrp="1" noChangeArrowheads="1"/>
          </p:cNvSpPr>
          <p:nvPr/>
        </p:nvSpPr>
        <p:spPr bwMode="auto">
          <a:xfrm>
            <a:off x="3775075" y="9409113"/>
            <a:ext cx="2886075" cy="4953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B16A0F6-FB76-450C-80FC-300290C732A6}" type="slidenum">
              <a:rPr lang="es-ES" sz="1200" b="0">
                <a:latin typeface="+mn-lt"/>
              </a:rPr>
              <a:pPr algn="r">
                <a:defRPr/>
              </a:pPr>
              <a:t>13</a:t>
            </a:fld>
            <a:endParaRPr lang="es-ES" sz="1200" b="0">
              <a:latin typeface="+mn-lt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689100" y="742950"/>
            <a:ext cx="3219450" cy="24145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750" y="3371850"/>
            <a:ext cx="5329238" cy="57912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ct val="0"/>
              </a:spcBef>
            </a:pPr>
            <a:endParaRPr lang="es-ES" dirty="0" smtClean="0"/>
          </a:p>
          <a:p>
            <a:pPr algn="just" eaLnBrk="1" hangingPunct="1">
              <a:spcBef>
                <a:spcPct val="0"/>
              </a:spcBef>
            </a:pPr>
            <a:endParaRPr lang="es-ES" dirty="0" smtClean="0"/>
          </a:p>
          <a:p>
            <a:pPr algn="just" eaLnBrk="1" hangingPunct="1">
              <a:spcBef>
                <a:spcPct val="0"/>
              </a:spcBef>
            </a:pPr>
            <a:endParaRPr lang="es-ES" dirty="0" smtClean="0"/>
          </a:p>
          <a:p>
            <a:pPr algn="just" eaLnBrk="1" hangingPunct="1">
              <a:spcBef>
                <a:spcPct val="0"/>
              </a:spcBef>
            </a:pPr>
            <a:endParaRPr lang="es-E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 txBox="1">
            <a:spLocks noGrp="1" noChangeArrowheads="1"/>
          </p:cNvSpPr>
          <p:nvPr/>
        </p:nvSpPr>
        <p:spPr bwMode="auto">
          <a:xfrm>
            <a:off x="3775075" y="9409113"/>
            <a:ext cx="2886075" cy="4953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B16A0F6-FB76-450C-80FC-300290C732A6}" type="slidenum">
              <a:rPr lang="es-ES" sz="1200" b="0">
                <a:latin typeface="+mn-lt"/>
              </a:rPr>
              <a:pPr algn="r">
                <a:defRPr/>
              </a:pPr>
              <a:t>14</a:t>
            </a:fld>
            <a:endParaRPr lang="es-ES" sz="1200" b="0">
              <a:latin typeface="+mn-lt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689100" y="742950"/>
            <a:ext cx="3219450" cy="24145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750" y="3371850"/>
            <a:ext cx="5329238" cy="57912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ct val="0"/>
              </a:spcBef>
            </a:pPr>
            <a:endParaRPr lang="es-ES" dirty="0" smtClean="0"/>
          </a:p>
          <a:p>
            <a:pPr algn="just" eaLnBrk="1" hangingPunct="1">
              <a:spcBef>
                <a:spcPct val="0"/>
              </a:spcBef>
            </a:pPr>
            <a:endParaRPr lang="es-ES" dirty="0" smtClean="0"/>
          </a:p>
          <a:p>
            <a:pPr algn="just" eaLnBrk="1" hangingPunct="1">
              <a:spcBef>
                <a:spcPct val="0"/>
              </a:spcBef>
            </a:pPr>
            <a:endParaRPr lang="es-ES" dirty="0" smtClean="0"/>
          </a:p>
          <a:p>
            <a:pPr algn="just" eaLnBrk="1" hangingPunct="1">
              <a:spcBef>
                <a:spcPct val="0"/>
              </a:spcBef>
            </a:pPr>
            <a:endParaRPr lang="es-E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 txBox="1">
            <a:spLocks noGrp="1" noChangeArrowheads="1"/>
          </p:cNvSpPr>
          <p:nvPr/>
        </p:nvSpPr>
        <p:spPr bwMode="auto">
          <a:xfrm>
            <a:off x="3775075" y="9409113"/>
            <a:ext cx="2886075" cy="4953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B16A0F6-FB76-450C-80FC-300290C732A6}" type="slidenum">
              <a:rPr lang="es-ES" sz="1200" b="0">
                <a:latin typeface="+mn-lt"/>
              </a:rPr>
              <a:pPr algn="r">
                <a:defRPr/>
              </a:pPr>
              <a:t>15</a:t>
            </a:fld>
            <a:endParaRPr lang="es-ES" sz="1200" b="0">
              <a:latin typeface="+mn-lt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689100" y="742950"/>
            <a:ext cx="3219450" cy="24145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750" y="3371850"/>
            <a:ext cx="5329238" cy="57912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ct val="0"/>
              </a:spcBef>
            </a:pPr>
            <a:endParaRPr lang="es-ES" dirty="0" smtClean="0"/>
          </a:p>
          <a:p>
            <a:pPr algn="just" eaLnBrk="1" hangingPunct="1">
              <a:spcBef>
                <a:spcPct val="0"/>
              </a:spcBef>
            </a:pPr>
            <a:endParaRPr lang="es-ES" dirty="0" smtClean="0"/>
          </a:p>
          <a:p>
            <a:pPr algn="just" eaLnBrk="1" hangingPunct="1">
              <a:spcBef>
                <a:spcPct val="0"/>
              </a:spcBef>
            </a:pPr>
            <a:endParaRPr lang="es-ES" dirty="0" smtClean="0"/>
          </a:p>
          <a:p>
            <a:pPr algn="just" eaLnBrk="1" hangingPunct="1">
              <a:spcBef>
                <a:spcPct val="0"/>
              </a:spcBef>
            </a:pPr>
            <a:endParaRPr lang="es-E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 txBox="1">
            <a:spLocks noGrp="1" noChangeArrowheads="1"/>
          </p:cNvSpPr>
          <p:nvPr/>
        </p:nvSpPr>
        <p:spPr bwMode="auto">
          <a:xfrm>
            <a:off x="3775075" y="9409113"/>
            <a:ext cx="2886075" cy="4953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B16A0F6-FB76-450C-80FC-300290C732A6}" type="slidenum">
              <a:rPr lang="es-ES" sz="1200" b="0">
                <a:latin typeface="+mn-lt"/>
              </a:rPr>
              <a:pPr algn="r">
                <a:defRPr/>
              </a:pPr>
              <a:t>16</a:t>
            </a:fld>
            <a:endParaRPr lang="es-ES" sz="1200" b="0">
              <a:latin typeface="+mn-lt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689100" y="742950"/>
            <a:ext cx="3219450" cy="24145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750" y="3371850"/>
            <a:ext cx="5329238" cy="57912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ct val="0"/>
              </a:spcBef>
            </a:pPr>
            <a:endParaRPr lang="es-ES" dirty="0" smtClean="0"/>
          </a:p>
          <a:p>
            <a:pPr algn="just" eaLnBrk="1" hangingPunct="1">
              <a:spcBef>
                <a:spcPct val="0"/>
              </a:spcBef>
            </a:pPr>
            <a:endParaRPr lang="es-ES" dirty="0" smtClean="0"/>
          </a:p>
          <a:p>
            <a:pPr algn="just" eaLnBrk="1" hangingPunct="1">
              <a:spcBef>
                <a:spcPct val="0"/>
              </a:spcBef>
            </a:pPr>
            <a:endParaRPr lang="es-ES" dirty="0" smtClean="0"/>
          </a:p>
          <a:p>
            <a:pPr algn="just" eaLnBrk="1" hangingPunct="1">
              <a:spcBef>
                <a:spcPct val="0"/>
              </a:spcBef>
            </a:pPr>
            <a:endParaRPr lang="es-E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 txBox="1">
            <a:spLocks noGrp="1" noChangeArrowheads="1"/>
          </p:cNvSpPr>
          <p:nvPr/>
        </p:nvSpPr>
        <p:spPr bwMode="auto">
          <a:xfrm>
            <a:off x="3775075" y="9409113"/>
            <a:ext cx="2886075" cy="4953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2B4B2EFE-52A3-46C3-8C53-A852924C515F}" type="slidenum">
              <a:rPr lang="es-ES" sz="1200" b="0">
                <a:latin typeface="+mn-lt"/>
              </a:rPr>
              <a:pPr algn="r">
                <a:defRPr/>
              </a:pPr>
              <a:t>17</a:t>
            </a:fld>
            <a:endParaRPr lang="es-ES" sz="1200" b="0">
              <a:latin typeface="+mn-lt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50975" y="712788"/>
            <a:ext cx="3140075" cy="23558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6713" y="3875088"/>
            <a:ext cx="5935662" cy="44577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z="1800" dirty="0" smtClean="0"/>
          </a:p>
          <a:p>
            <a:pPr eaLnBrk="1" hangingPunct="1">
              <a:spcBef>
                <a:spcPct val="0"/>
              </a:spcBef>
            </a:pPr>
            <a:endParaRPr lang="es-ES" sz="1800" dirty="0" smtClean="0"/>
          </a:p>
          <a:p>
            <a:pPr algn="just" eaLnBrk="1" hangingPunct="1">
              <a:spcBef>
                <a:spcPct val="0"/>
              </a:spcBef>
            </a:pPr>
            <a:endParaRPr lang="es-ES" sz="1800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 txBox="1">
            <a:spLocks noGrp="1" noChangeArrowheads="1"/>
          </p:cNvSpPr>
          <p:nvPr/>
        </p:nvSpPr>
        <p:spPr bwMode="auto">
          <a:xfrm>
            <a:off x="3775075" y="9409113"/>
            <a:ext cx="2886075" cy="4953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B16A0F6-FB76-450C-80FC-300290C732A6}" type="slidenum">
              <a:rPr lang="es-ES" sz="1200" b="0">
                <a:latin typeface="+mn-lt"/>
              </a:rPr>
              <a:pPr algn="r">
                <a:defRPr/>
              </a:pPr>
              <a:t>2</a:t>
            </a:fld>
            <a:endParaRPr lang="es-ES" sz="1200" b="0">
              <a:latin typeface="+mn-lt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689100" y="742950"/>
            <a:ext cx="3219450" cy="24145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750" y="3371850"/>
            <a:ext cx="5329238" cy="57912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ct val="0"/>
              </a:spcBef>
            </a:pPr>
            <a:endParaRPr lang="es-ES" dirty="0" smtClean="0"/>
          </a:p>
          <a:p>
            <a:pPr algn="just" eaLnBrk="1" hangingPunct="1">
              <a:spcBef>
                <a:spcPct val="0"/>
              </a:spcBef>
            </a:pPr>
            <a:endParaRPr lang="es-ES" dirty="0" smtClean="0"/>
          </a:p>
          <a:p>
            <a:pPr algn="just" eaLnBrk="1" hangingPunct="1">
              <a:spcBef>
                <a:spcPct val="0"/>
              </a:spcBef>
            </a:pPr>
            <a:endParaRPr lang="es-ES" dirty="0" smtClean="0"/>
          </a:p>
          <a:p>
            <a:pPr algn="just" eaLnBrk="1" hangingPunct="1">
              <a:spcBef>
                <a:spcPct val="0"/>
              </a:spcBef>
            </a:pPr>
            <a:endParaRPr lang="es-E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 txBox="1">
            <a:spLocks noGrp="1" noChangeArrowheads="1"/>
          </p:cNvSpPr>
          <p:nvPr/>
        </p:nvSpPr>
        <p:spPr bwMode="auto">
          <a:xfrm>
            <a:off x="3775075" y="9409113"/>
            <a:ext cx="2886075" cy="4953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F5476236-2B01-425E-9BC7-CED5DA137B36}" type="slidenum">
              <a:rPr lang="es-ES" sz="1200" b="0">
                <a:latin typeface="+mn-lt"/>
              </a:rPr>
              <a:pPr algn="r">
                <a:defRPr/>
              </a:pPr>
              <a:t>3</a:t>
            </a:fld>
            <a:endParaRPr lang="es-ES" sz="1200" b="0">
              <a:latin typeface="+mn-lt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689100" y="742950"/>
            <a:ext cx="3219450" cy="24145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750" y="3371850"/>
            <a:ext cx="5329238" cy="57912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ct val="0"/>
              </a:spcBef>
            </a:pPr>
            <a:endParaRPr lang="es-ES" smtClean="0"/>
          </a:p>
          <a:p>
            <a:pPr algn="just" eaLnBrk="1" hangingPunct="1">
              <a:spcBef>
                <a:spcPct val="0"/>
              </a:spcBef>
            </a:pPr>
            <a:endParaRPr lang="es-ES" smtClean="0"/>
          </a:p>
          <a:p>
            <a:pPr algn="just" eaLnBrk="1" hangingPunct="1">
              <a:spcBef>
                <a:spcPct val="0"/>
              </a:spcBef>
            </a:pPr>
            <a:endParaRPr lang="es-ES" smtClean="0"/>
          </a:p>
          <a:p>
            <a:pPr algn="just" eaLnBrk="1" hangingPunct="1">
              <a:spcBef>
                <a:spcPct val="0"/>
              </a:spcBef>
            </a:pPr>
            <a:endParaRPr lang="es-ES" smtClean="0"/>
          </a:p>
          <a:p>
            <a:pPr algn="just" eaLnBrk="1" hangingPunct="1">
              <a:spcBef>
                <a:spcPct val="0"/>
              </a:spcBef>
            </a:pPr>
            <a:endParaRPr lang="es-ES" smtClean="0"/>
          </a:p>
          <a:p>
            <a:pPr algn="just" eaLnBrk="1" hangingPunct="1">
              <a:spcBef>
                <a:spcPct val="0"/>
              </a:spcBef>
            </a:pPr>
            <a:endParaRPr lang="es-ES" smtClean="0"/>
          </a:p>
          <a:p>
            <a:pPr algn="just" eaLnBrk="1" hangingPunct="1">
              <a:spcBef>
                <a:spcPct val="0"/>
              </a:spcBef>
            </a:pPr>
            <a:endParaRPr lang="es-ES" smtClean="0"/>
          </a:p>
          <a:p>
            <a:pPr algn="just" eaLnBrk="1" hangingPunct="1">
              <a:spcBef>
                <a:spcPct val="0"/>
              </a:spcBef>
            </a:pPr>
            <a:r>
              <a:rPr lang="es-ES" sz="1800" smtClean="0"/>
              <a:t>Pero debemos señalar que existe un cierto alejamiento del modelo alimentario mediterráneo, como consecuencia de los  cambios sociológicos y demográficos, lo que se relaciona con el aumento de enfermedades derivadas de malos hábitos de alimentación.</a:t>
            </a:r>
            <a:endParaRPr lang="en-GB" sz="18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 txBox="1">
            <a:spLocks noGrp="1" noChangeArrowheads="1"/>
          </p:cNvSpPr>
          <p:nvPr/>
        </p:nvSpPr>
        <p:spPr bwMode="auto">
          <a:xfrm>
            <a:off x="3775075" y="9409113"/>
            <a:ext cx="2886075" cy="4953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B16A0F6-FB76-450C-80FC-300290C732A6}" type="slidenum">
              <a:rPr lang="es-ES" sz="1200" b="0">
                <a:latin typeface="+mn-lt"/>
              </a:rPr>
              <a:pPr algn="r">
                <a:defRPr/>
              </a:pPr>
              <a:t>4</a:t>
            </a:fld>
            <a:endParaRPr lang="es-ES" sz="1200" b="0">
              <a:latin typeface="+mn-lt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689100" y="742950"/>
            <a:ext cx="3219450" cy="24145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750" y="3371850"/>
            <a:ext cx="5329238" cy="57912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ct val="0"/>
              </a:spcBef>
            </a:pPr>
            <a:endParaRPr lang="es-ES" dirty="0" smtClean="0"/>
          </a:p>
          <a:p>
            <a:pPr algn="just" eaLnBrk="1" hangingPunct="1">
              <a:spcBef>
                <a:spcPct val="0"/>
              </a:spcBef>
            </a:pPr>
            <a:endParaRPr lang="es-ES" dirty="0" smtClean="0"/>
          </a:p>
          <a:p>
            <a:pPr algn="just" eaLnBrk="1" hangingPunct="1">
              <a:spcBef>
                <a:spcPct val="0"/>
              </a:spcBef>
            </a:pPr>
            <a:endParaRPr lang="es-ES" dirty="0" smtClean="0"/>
          </a:p>
          <a:p>
            <a:pPr algn="just" eaLnBrk="1" hangingPunct="1">
              <a:spcBef>
                <a:spcPct val="0"/>
              </a:spcBef>
            </a:pPr>
            <a:endParaRPr lang="es-E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 txBox="1">
            <a:spLocks noGrp="1" noChangeArrowheads="1"/>
          </p:cNvSpPr>
          <p:nvPr/>
        </p:nvSpPr>
        <p:spPr bwMode="auto">
          <a:xfrm>
            <a:off x="3775075" y="9409113"/>
            <a:ext cx="2886075" cy="4953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B16A0F6-FB76-450C-80FC-300290C732A6}" type="slidenum">
              <a:rPr lang="es-ES" sz="1200" b="0">
                <a:latin typeface="+mn-lt"/>
              </a:rPr>
              <a:pPr algn="r">
                <a:defRPr/>
              </a:pPr>
              <a:t>5</a:t>
            </a:fld>
            <a:endParaRPr lang="es-ES" sz="1200" b="0">
              <a:latin typeface="+mn-lt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689100" y="742950"/>
            <a:ext cx="3219450" cy="24145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750" y="3371850"/>
            <a:ext cx="5329238" cy="57912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ct val="0"/>
              </a:spcBef>
            </a:pPr>
            <a:endParaRPr lang="es-ES" dirty="0" smtClean="0"/>
          </a:p>
          <a:p>
            <a:pPr algn="just" eaLnBrk="1" hangingPunct="1">
              <a:spcBef>
                <a:spcPct val="0"/>
              </a:spcBef>
            </a:pPr>
            <a:endParaRPr lang="es-ES" dirty="0" smtClean="0"/>
          </a:p>
          <a:p>
            <a:pPr algn="just" eaLnBrk="1" hangingPunct="1">
              <a:spcBef>
                <a:spcPct val="0"/>
              </a:spcBef>
            </a:pPr>
            <a:endParaRPr lang="es-ES" dirty="0" smtClean="0"/>
          </a:p>
          <a:p>
            <a:pPr algn="just" eaLnBrk="1" hangingPunct="1">
              <a:spcBef>
                <a:spcPct val="0"/>
              </a:spcBef>
            </a:pPr>
            <a:endParaRPr lang="es-E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 txBox="1">
            <a:spLocks noGrp="1" noChangeArrowheads="1"/>
          </p:cNvSpPr>
          <p:nvPr/>
        </p:nvSpPr>
        <p:spPr bwMode="auto">
          <a:xfrm>
            <a:off x="3775075" y="9409113"/>
            <a:ext cx="2886075" cy="4953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B16A0F6-FB76-450C-80FC-300290C732A6}" type="slidenum">
              <a:rPr lang="es-ES" sz="1200" b="0">
                <a:latin typeface="+mn-lt"/>
              </a:rPr>
              <a:pPr algn="r">
                <a:defRPr/>
              </a:pPr>
              <a:t>6</a:t>
            </a:fld>
            <a:endParaRPr lang="es-ES" sz="1200" b="0">
              <a:latin typeface="+mn-lt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689100" y="742950"/>
            <a:ext cx="3219450" cy="24145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750" y="3371850"/>
            <a:ext cx="5329238" cy="57912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ct val="0"/>
              </a:spcBef>
            </a:pPr>
            <a:endParaRPr lang="es-ES" dirty="0" smtClean="0"/>
          </a:p>
          <a:p>
            <a:pPr algn="just" eaLnBrk="1" hangingPunct="1">
              <a:spcBef>
                <a:spcPct val="0"/>
              </a:spcBef>
            </a:pPr>
            <a:endParaRPr lang="es-ES" dirty="0" smtClean="0"/>
          </a:p>
          <a:p>
            <a:pPr algn="just" eaLnBrk="1" hangingPunct="1">
              <a:spcBef>
                <a:spcPct val="0"/>
              </a:spcBef>
            </a:pPr>
            <a:endParaRPr lang="es-ES" dirty="0" smtClean="0"/>
          </a:p>
          <a:p>
            <a:pPr algn="just" eaLnBrk="1" hangingPunct="1">
              <a:spcBef>
                <a:spcPct val="0"/>
              </a:spcBef>
            </a:pPr>
            <a:endParaRPr lang="es-E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 txBox="1">
            <a:spLocks noGrp="1" noChangeArrowheads="1"/>
          </p:cNvSpPr>
          <p:nvPr/>
        </p:nvSpPr>
        <p:spPr bwMode="auto">
          <a:xfrm>
            <a:off x="3775075" y="9409113"/>
            <a:ext cx="2886075" cy="4953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B16A0F6-FB76-450C-80FC-300290C732A6}" type="slidenum">
              <a:rPr lang="es-ES" sz="1200" b="0">
                <a:latin typeface="+mn-lt"/>
              </a:rPr>
              <a:pPr algn="r">
                <a:defRPr/>
              </a:pPr>
              <a:t>7</a:t>
            </a:fld>
            <a:endParaRPr lang="es-ES" sz="1200" b="0">
              <a:latin typeface="+mn-lt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689100" y="742950"/>
            <a:ext cx="3219450" cy="24145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750" y="3371850"/>
            <a:ext cx="5329238" cy="57912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ct val="0"/>
              </a:spcBef>
            </a:pPr>
            <a:endParaRPr lang="es-ES" dirty="0" smtClean="0"/>
          </a:p>
          <a:p>
            <a:pPr algn="just" eaLnBrk="1" hangingPunct="1">
              <a:spcBef>
                <a:spcPct val="0"/>
              </a:spcBef>
            </a:pPr>
            <a:endParaRPr lang="es-ES" dirty="0" smtClean="0"/>
          </a:p>
          <a:p>
            <a:pPr algn="just" eaLnBrk="1" hangingPunct="1">
              <a:spcBef>
                <a:spcPct val="0"/>
              </a:spcBef>
            </a:pPr>
            <a:endParaRPr lang="es-ES" dirty="0" smtClean="0"/>
          </a:p>
          <a:p>
            <a:pPr algn="just" eaLnBrk="1" hangingPunct="1">
              <a:spcBef>
                <a:spcPct val="0"/>
              </a:spcBef>
            </a:pPr>
            <a:endParaRPr lang="es-E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 txBox="1">
            <a:spLocks noGrp="1" noChangeArrowheads="1"/>
          </p:cNvSpPr>
          <p:nvPr/>
        </p:nvSpPr>
        <p:spPr bwMode="auto">
          <a:xfrm>
            <a:off x="3775075" y="9409113"/>
            <a:ext cx="2886075" cy="4953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B16A0F6-FB76-450C-80FC-300290C732A6}" type="slidenum">
              <a:rPr lang="es-ES" sz="1200" b="0">
                <a:latin typeface="+mn-lt"/>
              </a:rPr>
              <a:pPr algn="r">
                <a:defRPr/>
              </a:pPr>
              <a:t>8</a:t>
            </a:fld>
            <a:endParaRPr lang="es-ES" sz="1200" b="0">
              <a:latin typeface="+mn-lt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689100" y="742950"/>
            <a:ext cx="3219450" cy="24145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750" y="3371850"/>
            <a:ext cx="5329238" cy="57912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ct val="0"/>
              </a:spcBef>
            </a:pPr>
            <a:endParaRPr lang="es-ES" dirty="0" smtClean="0"/>
          </a:p>
          <a:p>
            <a:pPr algn="just" eaLnBrk="1" hangingPunct="1">
              <a:spcBef>
                <a:spcPct val="0"/>
              </a:spcBef>
            </a:pPr>
            <a:endParaRPr lang="es-ES" dirty="0" smtClean="0"/>
          </a:p>
          <a:p>
            <a:pPr algn="just" eaLnBrk="1" hangingPunct="1">
              <a:spcBef>
                <a:spcPct val="0"/>
              </a:spcBef>
            </a:pPr>
            <a:endParaRPr lang="es-ES" dirty="0" smtClean="0"/>
          </a:p>
          <a:p>
            <a:pPr algn="just" eaLnBrk="1" hangingPunct="1">
              <a:spcBef>
                <a:spcPct val="0"/>
              </a:spcBef>
            </a:pPr>
            <a:endParaRPr lang="es-E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 txBox="1">
            <a:spLocks noGrp="1" noChangeArrowheads="1"/>
          </p:cNvSpPr>
          <p:nvPr/>
        </p:nvSpPr>
        <p:spPr bwMode="auto">
          <a:xfrm>
            <a:off x="3775075" y="9409113"/>
            <a:ext cx="2886075" cy="4953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B16A0F6-FB76-450C-80FC-300290C732A6}" type="slidenum">
              <a:rPr lang="es-ES" sz="1200" b="0">
                <a:latin typeface="+mn-lt"/>
              </a:rPr>
              <a:pPr algn="r">
                <a:defRPr/>
              </a:pPr>
              <a:t>9</a:t>
            </a:fld>
            <a:endParaRPr lang="es-ES" sz="1200" b="0">
              <a:latin typeface="+mn-lt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689100" y="742950"/>
            <a:ext cx="3219450" cy="24145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750" y="3371850"/>
            <a:ext cx="5329238" cy="57912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ct val="0"/>
              </a:spcBef>
            </a:pPr>
            <a:endParaRPr lang="es-ES" dirty="0" smtClean="0"/>
          </a:p>
          <a:p>
            <a:pPr algn="just" eaLnBrk="1" hangingPunct="1">
              <a:spcBef>
                <a:spcPct val="0"/>
              </a:spcBef>
            </a:pPr>
            <a:endParaRPr lang="es-ES" dirty="0" smtClean="0"/>
          </a:p>
          <a:p>
            <a:pPr algn="just" eaLnBrk="1" hangingPunct="1">
              <a:spcBef>
                <a:spcPct val="0"/>
              </a:spcBef>
            </a:pPr>
            <a:endParaRPr lang="es-ES" dirty="0" smtClean="0"/>
          </a:p>
          <a:p>
            <a:pPr algn="just" eaLnBrk="1" hangingPunct="1">
              <a:spcBef>
                <a:spcPct val="0"/>
              </a:spcBef>
            </a:pPr>
            <a:endParaRPr lang="es-E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63F80-70A4-4080-927E-6A5867403DE0}" type="datetime1">
              <a:rPr lang="es-ES_tradnl"/>
              <a:pPr>
                <a:defRPr/>
              </a:pPr>
              <a:t>07/11/2016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2A8EB-AABB-4AFD-9137-F5DF6E80B31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slow">
    <p:strip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D5509-3E55-43C2-92B7-D55F3BEA23F5}" type="datetime1">
              <a:rPr lang="es-ES_tradnl"/>
              <a:pPr>
                <a:defRPr/>
              </a:pPr>
              <a:t>07/11/2016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8977D-5250-4EC4-A800-522FBD5A6F1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slow">
    <p:strip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69D9A-F786-4378-916D-EC3824A011B4}" type="datetime1">
              <a:rPr lang="es-ES_tradnl"/>
              <a:pPr>
                <a:defRPr/>
              </a:pPr>
              <a:t>07/11/2016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8CC3D-3C73-40A9-BF89-1FDCADEE74D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slow">
    <p:strip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D39A9-6703-4256-9B7B-B334795FA52B}" type="datetime1">
              <a:rPr lang="es-ES_tradnl"/>
              <a:pPr>
                <a:defRPr/>
              </a:pPr>
              <a:t>07/11/2016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3CA4A-BD0A-4BD9-BAF8-3B0DAB3827F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slow">
    <p:strip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52C37-FE05-45E0-B0F7-745DB88CE8C3}" type="datetime1">
              <a:rPr lang="es-ES_tradnl"/>
              <a:pPr>
                <a:defRPr/>
              </a:pPr>
              <a:t>07/11/2016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0C779-0FCB-4C09-AC55-1AB1A86EACC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slow">
    <p:strip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81307-C939-422C-B6AF-34AE7E7BCC70}" type="datetime1">
              <a:rPr lang="es-ES_tradnl"/>
              <a:pPr>
                <a:defRPr/>
              </a:pPr>
              <a:t>07/11/2016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17633-1F17-4C7C-93E0-B02FAAA485B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slow">
    <p:strip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96439-4B08-4D17-A8D4-70FC6C3C05EE}" type="datetime1">
              <a:rPr lang="es-ES_tradnl"/>
              <a:pPr>
                <a:defRPr/>
              </a:pPr>
              <a:t>07/11/2016</a:t>
            </a:fld>
            <a:endParaRPr lang="es-ES_tradnl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6CD1D-C09D-4671-B032-45756FD2FD3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slow">
    <p:strip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FCD61-3F79-4492-ABF6-52C259855011}" type="datetime1">
              <a:rPr lang="es-ES_tradnl"/>
              <a:pPr>
                <a:defRPr/>
              </a:pPr>
              <a:t>07/11/2016</a:t>
            </a:fld>
            <a:endParaRPr lang="es-ES_tradnl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B018F-06EA-43A6-9C2B-46C81BD9D54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slow">
    <p:strip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45486-DF57-4BC4-BCE1-FBCCD4512698}" type="datetime1">
              <a:rPr lang="es-ES_tradnl"/>
              <a:pPr>
                <a:defRPr/>
              </a:pPr>
              <a:t>07/11/2016</a:t>
            </a:fld>
            <a:endParaRPr lang="es-ES_tradnl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8130D-1768-47CF-9F8C-F79B39C0970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slow">
    <p:strip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0D807-B90D-46C6-8C48-2CD0D91D1F30}" type="datetime1">
              <a:rPr lang="es-ES_tradnl"/>
              <a:pPr>
                <a:defRPr/>
              </a:pPr>
              <a:t>07/11/2016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943CD-966F-4B27-9C95-582BD8C232D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slow">
    <p:strip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BFD3F-9156-4B6B-B4D1-709D4956E71D}" type="datetime1">
              <a:rPr lang="es-ES_tradnl"/>
              <a:pPr>
                <a:defRPr/>
              </a:pPr>
              <a:t>07/11/2016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F4C39-77CB-4C1F-A878-C3F886A9F6D1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slow">
    <p:strip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27000"/>
            <a:lum/>
          </a:blip>
          <a:srcRect/>
          <a:stretch>
            <a:fillRect t="-29000" b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 para editar título</a:t>
            </a:r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7A82FA3-9C5D-4F1D-B66E-22E54BC83EE4}" type="datetime1">
              <a:rPr lang="es-ES_tradnl"/>
              <a:pPr>
                <a:defRPr/>
              </a:pPr>
              <a:t>07/11/2016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b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0935A17-79C6-490C-AFA8-F3B56C2C8C2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ransition spd="slow">
    <p:strips/>
  </p:transition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idiagri@magrama.es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2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4.png"/><Relationship Id="rId10" Type="http://schemas.openxmlformats.org/officeDocument/2006/relationships/image" Target="../media/image11.jpeg"/><Relationship Id="rId4" Type="http://schemas.openxmlformats.org/officeDocument/2006/relationships/image" Target="../media/image3.jpeg"/><Relationship Id="rId9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7" name="Text Box 29"/>
          <p:cNvSpPr txBox="1">
            <a:spLocks noChangeArrowheads="1"/>
          </p:cNvSpPr>
          <p:nvPr/>
        </p:nvSpPr>
        <p:spPr bwMode="auto">
          <a:xfrm>
            <a:off x="467543" y="836712"/>
            <a:ext cx="8424937" cy="733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76200" dir="2700000" algn="br">
              <a:schemeClr val="bg1">
                <a:alpha val="43000"/>
              </a:schemeClr>
            </a:outerShdw>
          </a:effectLst>
        </p:spPr>
        <p:txBody>
          <a:bodyPr wrap="square">
            <a:spAutoFit/>
          </a:bodyPr>
          <a:lstStyle/>
          <a:p>
            <a:pPr marL="742950" lvl="1" indent="-285750" algn="ctr" eaLnBrk="0" hangingPunct="0">
              <a:spcBef>
                <a:spcPct val="20000"/>
              </a:spcBef>
              <a:defRPr/>
            </a:pPr>
            <a:endParaRPr lang="es-ES" sz="3600" dirty="0">
              <a:solidFill>
                <a:srgbClr val="000099"/>
              </a:solidFill>
              <a:latin typeface="+mn-lt"/>
            </a:endParaRPr>
          </a:p>
          <a:p>
            <a:pPr marL="742950" lvl="1" indent="-285750" algn="ctr" eaLnBrk="0" hangingPunct="0">
              <a:spcBef>
                <a:spcPct val="20000"/>
              </a:spcBef>
              <a:defRPr/>
            </a:pPr>
            <a:endParaRPr lang="es-ES" sz="3600" dirty="0" smtClean="0">
              <a:solidFill>
                <a:srgbClr val="000099"/>
              </a:solidFill>
              <a:latin typeface="+mn-lt"/>
            </a:endParaRPr>
          </a:p>
          <a:p>
            <a:pPr marL="742950" lvl="1" indent="-285750" algn="ctr" eaLnBrk="0" hangingPunct="0">
              <a:spcBef>
                <a:spcPct val="20000"/>
              </a:spcBef>
              <a:defRPr/>
            </a:pPr>
            <a:r>
              <a:rPr lang="es-ES" sz="3600" dirty="0" smtClean="0">
                <a:solidFill>
                  <a:srgbClr val="000099"/>
                </a:solidFill>
                <a:latin typeface="+mn-lt"/>
              </a:rPr>
              <a:t>Creación de grupos operativos </a:t>
            </a:r>
          </a:p>
          <a:p>
            <a:pPr marL="742950" lvl="1" indent="-285750" algn="ctr" eaLnBrk="0" hangingPunct="0">
              <a:spcBef>
                <a:spcPct val="20000"/>
              </a:spcBef>
              <a:defRPr/>
            </a:pPr>
            <a:r>
              <a:rPr lang="es-ES" sz="3600" dirty="0" smtClean="0">
                <a:solidFill>
                  <a:srgbClr val="000099"/>
                </a:solidFill>
                <a:latin typeface="+mn-lt"/>
              </a:rPr>
              <a:t>supra autonómicos</a:t>
            </a:r>
            <a:endParaRPr lang="es-ES" sz="3600" dirty="0" smtClean="0">
              <a:solidFill>
                <a:srgbClr val="000099"/>
              </a:solidFill>
              <a:latin typeface="+mj-lt"/>
              <a:ea typeface="+mj-ea"/>
              <a:cs typeface="+mj-cs"/>
            </a:endParaRPr>
          </a:p>
          <a:p>
            <a:pPr marL="742950" lvl="1" indent="-285750" algn="ctr" eaLnBrk="0" hangingPunct="0">
              <a:spcBef>
                <a:spcPct val="20000"/>
              </a:spcBef>
              <a:defRPr/>
            </a:pPr>
            <a:endParaRPr lang="es-ES" sz="3200" dirty="0" smtClean="0">
              <a:solidFill>
                <a:srgbClr val="000099"/>
              </a:solidFill>
              <a:cs typeface="Arial" pitchFamily="34" charset="0"/>
            </a:endParaRPr>
          </a:p>
          <a:p>
            <a:pPr marL="742950" lvl="1" indent="-285750" algn="ctr" eaLnBrk="0" hangingPunct="0">
              <a:defRPr/>
            </a:pPr>
            <a:r>
              <a:rPr lang="es-ES" sz="3800" dirty="0" smtClean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Programa Nacional de Desarrollo Rural</a:t>
            </a:r>
          </a:p>
          <a:p>
            <a:pPr marL="742950" lvl="1" indent="-285750" algn="ctr" eaLnBrk="0" hangingPunct="0">
              <a:spcBef>
                <a:spcPct val="20000"/>
              </a:spcBef>
              <a:defRPr/>
            </a:pPr>
            <a:endParaRPr lang="es-ES" sz="3600" dirty="0" smtClean="0">
              <a:solidFill>
                <a:srgbClr val="000099"/>
              </a:solidFill>
              <a:latin typeface="+mn-lt"/>
            </a:endParaRPr>
          </a:p>
          <a:p>
            <a:pPr marL="742950" lvl="1" indent="-285750" algn="ctr" eaLnBrk="0" hangingPunct="0">
              <a:spcBef>
                <a:spcPct val="20000"/>
              </a:spcBef>
              <a:defRPr/>
            </a:pPr>
            <a:endParaRPr lang="es-ES" sz="3600" dirty="0" smtClean="0">
              <a:solidFill>
                <a:srgbClr val="000099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+mn-lt"/>
            </a:endParaRPr>
          </a:p>
          <a:p>
            <a:pPr algn="ctr">
              <a:defRPr/>
            </a:pPr>
            <a:endParaRPr lang="es-ES" sz="3200" dirty="0" smtClean="0">
              <a:solidFill>
                <a:srgbClr val="000099"/>
              </a:solidFill>
              <a:latin typeface="+mn-lt"/>
            </a:endParaRPr>
          </a:p>
          <a:p>
            <a:pPr algn="ctr">
              <a:defRPr/>
            </a:pPr>
            <a:endParaRPr lang="es-ES" sz="3000" dirty="0" smtClean="0">
              <a:solidFill>
                <a:srgbClr val="000099"/>
              </a:solidFill>
              <a:latin typeface="+mn-lt"/>
            </a:endParaRPr>
          </a:p>
          <a:p>
            <a:pPr algn="ctr">
              <a:defRPr/>
            </a:pPr>
            <a:endParaRPr lang="es-ES" sz="4000" dirty="0">
              <a:solidFill>
                <a:srgbClr val="000099"/>
              </a:solidFill>
              <a:latin typeface="Arial Black" pitchFamily="34" charset="0"/>
            </a:endParaRPr>
          </a:p>
          <a:p>
            <a:pPr algn="ctr">
              <a:defRPr/>
            </a:pPr>
            <a:endParaRPr lang="es-ES" sz="4000" dirty="0" smtClean="0">
              <a:solidFill>
                <a:srgbClr val="000099"/>
              </a:solidFill>
              <a:latin typeface="Arial Black" pitchFamily="34" charset="0"/>
            </a:endParaRPr>
          </a:p>
        </p:txBody>
      </p:sp>
      <p:sp>
        <p:nvSpPr>
          <p:cNvPr id="3078" name="Text Box 11"/>
          <p:cNvSpPr txBox="1">
            <a:spLocks noChangeArrowheads="1"/>
          </p:cNvSpPr>
          <p:nvPr/>
        </p:nvSpPr>
        <p:spPr bwMode="auto">
          <a:xfrm>
            <a:off x="1115616" y="5700881"/>
            <a:ext cx="712859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400">
              <a:spcBef>
                <a:spcPct val="50000"/>
              </a:spcBef>
            </a:pPr>
            <a:r>
              <a:rPr lang="es-ES" dirty="0" smtClean="0">
                <a:solidFill>
                  <a:srgbClr val="002060"/>
                </a:solidFill>
                <a:cs typeface="Arial" pitchFamily="34" charset="0"/>
              </a:rPr>
              <a:t>Isabel Bombal Díaz</a:t>
            </a:r>
          </a:p>
          <a:p>
            <a:pPr algn="ctr" defTabSz="914400">
              <a:spcBef>
                <a:spcPct val="50000"/>
              </a:spcBef>
            </a:pPr>
            <a:r>
              <a:rPr lang="es-ES" dirty="0" smtClean="0">
                <a:solidFill>
                  <a:srgbClr val="002060"/>
                </a:solidFill>
                <a:cs typeface="Arial" pitchFamily="34" charset="0"/>
              </a:rPr>
              <a:t>Dirección General de Desarrollo Rural y Política Forestal</a:t>
            </a:r>
            <a:endParaRPr lang="es-ES" dirty="0">
              <a:solidFill>
                <a:srgbClr val="002060"/>
              </a:solidFill>
              <a:cs typeface="Arial" pitchFamily="34" charset="0"/>
            </a:endParaRPr>
          </a:p>
        </p:txBody>
      </p:sp>
      <p:grpSp>
        <p:nvGrpSpPr>
          <p:cNvPr id="12" name="11 Grupo"/>
          <p:cNvGrpSpPr/>
          <p:nvPr/>
        </p:nvGrpSpPr>
        <p:grpSpPr>
          <a:xfrm>
            <a:off x="250825" y="200745"/>
            <a:ext cx="3115176" cy="635967"/>
            <a:chOff x="250825" y="133682"/>
            <a:chExt cx="3115176" cy="635967"/>
          </a:xfrm>
        </p:grpSpPr>
        <p:pic>
          <p:nvPicPr>
            <p:cNvPr id="13" name="0 Imagen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82753"/>
            <a:stretch>
              <a:fillRect/>
            </a:stretch>
          </p:blipFill>
          <p:spPr>
            <a:xfrm>
              <a:off x="250825" y="184859"/>
              <a:ext cx="523210" cy="584790"/>
            </a:xfrm>
            <a:prstGeom prst="rect">
              <a:avLst/>
            </a:prstGeom>
          </p:spPr>
        </p:pic>
        <p:pic>
          <p:nvPicPr>
            <p:cNvPr id="14" name="5 Imagen" descr="2011-AgriculturaAMA.JP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74035" y="133682"/>
              <a:ext cx="2591966" cy="635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5" name="0 Imagen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96336" y="163488"/>
            <a:ext cx="1296145" cy="529208"/>
          </a:xfrm>
          <a:prstGeom prst="rect">
            <a:avLst/>
          </a:prstGeom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132138" y="22764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 sz="1800" b="0">
              <a:latin typeface="Calibri" pitchFamily="34" charset="0"/>
            </a:endParaRPr>
          </a:p>
        </p:txBody>
      </p:sp>
      <p:sp>
        <p:nvSpPr>
          <p:cNvPr id="11" name="1 Título"/>
          <p:cNvSpPr txBox="1">
            <a:spLocks/>
          </p:cNvSpPr>
          <p:nvPr/>
        </p:nvSpPr>
        <p:spPr bwMode="auto">
          <a:xfrm>
            <a:off x="-108520" y="692696"/>
            <a:ext cx="8229600" cy="782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42950" lvl="1" indent="-285750" eaLnBrk="0" hangingPunct="0">
              <a:spcBef>
                <a:spcPct val="20000"/>
              </a:spcBef>
              <a:defRPr/>
            </a:pPr>
            <a:r>
              <a:rPr lang="es-ES" sz="2200" u="sng" dirty="0" smtClean="0">
                <a:solidFill>
                  <a:srgbClr val="000099"/>
                </a:solidFill>
              </a:rPr>
              <a:t>Programa Nacional de Desarrollo Rural: 16.1 AEI </a:t>
            </a:r>
          </a:p>
        </p:txBody>
      </p:sp>
      <p:grpSp>
        <p:nvGrpSpPr>
          <p:cNvPr id="2" name="11 Grupo"/>
          <p:cNvGrpSpPr/>
          <p:nvPr/>
        </p:nvGrpSpPr>
        <p:grpSpPr>
          <a:xfrm>
            <a:off x="250825" y="188640"/>
            <a:ext cx="3115176" cy="635967"/>
            <a:chOff x="250825" y="133682"/>
            <a:chExt cx="3115176" cy="635967"/>
          </a:xfrm>
        </p:grpSpPr>
        <p:pic>
          <p:nvPicPr>
            <p:cNvPr id="13" name="0 Imagen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82753"/>
            <a:stretch>
              <a:fillRect/>
            </a:stretch>
          </p:blipFill>
          <p:spPr>
            <a:xfrm>
              <a:off x="250825" y="184859"/>
              <a:ext cx="523210" cy="584790"/>
            </a:xfrm>
            <a:prstGeom prst="rect">
              <a:avLst/>
            </a:prstGeom>
          </p:spPr>
        </p:pic>
        <p:pic>
          <p:nvPicPr>
            <p:cNvPr id="14" name="5 Imagen" descr="2011-AgriculturaAMA.JP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74035" y="133682"/>
              <a:ext cx="2591966" cy="635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5" name="0 Imagen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96336" y="163488"/>
            <a:ext cx="1296145" cy="529208"/>
          </a:xfrm>
          <a:prstGeom prst="rect">
            <a:avLst/>
          </a:prstGeom>
        </p:spPr>
      </p:pic>
      <p:sp>
        <p:nvSpPr>
          <p:cNvPr id="16" name="15 Rectángulo"/>
          <p:cNvSpPr/>
          <p:nvPr/>
        </p:nvSpPr>
        <p:spPr>
          <a:xfrm>
            <a:off x="2699792" y="188640"/>
            <a:ext cx="5781328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eaLnBrk="0" hangingPunct="0">
              <a:spcBef>
                <a:spcPct val="20000"/>
              </a:spcBef>
              <a:defRPr/>
            </a:pPr>
            <a:r>
              <a:rPr lang="es-ES" sz="2000" dirty="0" smtClean="0">
                <a:solidFill>
                  <a:srgbClr val="000099"/>
                </a:solidFill>
              </a:rPr>
              <a:t>	</a:t>
            </a:r>
            <a:r>
              <a:rPr lang="es-ES" sz="1400" b="0" i="1" dirty="0" smtClean="0">
                <a:solidFill>
                  <a:srgbClr val="000099"/>
                </a:solidFill>
              </a:rPr>
              <a:t>Creación de grupos operativos </a:t>
            </a:r>
            <a:r>
              <a:rPr lang="es-ES" sz="1400" b="0" i="1" dirty="0" err="1" smtClean="0">
                <a:solidFill>
                  <a:srgbClr val="000099"/>
                </a:solidFill>
              </a:rPr>
              <a:t>supraautonómicos</a:t>
            </a:r>
            <a:endParaRPr lang="es-ES" sz="1400" b="0" i="1" dirty="0" smtClean="0">
              <a:solidFill>
                <a:srgbClr val="000099"/>
              </a:solidFill>
            </a:endParaRPr>
          </a:p>
          <a:p>
            <a:pPr marL="742950" lvl="1" indent="-285750" eaLnBrk="0" hangingPunct="0">
              <a:spcBef>
                <a:spcPct val="20000"/>
              </a:spcBef>
              <a:defRPr/>
            </a:pPr>
            <a:endParaRPr lang="es-ES" sz="1400" b="0" i="1" dirty="0" smtClean="0">
              <a:solidFill>
                <a:srgbClr val="000099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250825" y="1268760"/>
            <a:ext cx="8641656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sz="1800" u="sng" dirty="0" smtClean="0"/>
          </a:p>
          <a:p>
            <a:pPr lvl="1"/>
            <a:r>
              <a:rPr lang="es-ES" sz="1800" dirty="0" smtClean="0">
                <a:solidFill>
                  <a:schemeClr val="accent3">
                    <a:lumMod val="50000"/>
                  </a:schemeClr>
                </a:solidFill>
              </a:rPr>
              <a:t>Tipos de miembros en el GRUPO OPERATIVO</a:t>
            </a:r>
          </a:p>
          <a:p>
            <a:pPr lvl="1"/>
            <a:r>
              <a:rPr lang="es-ES" sz="1800" dirty="0" smtClean="0">
                <a:solidFill>
                  <a:srgbClr val="FF0000"/>
                </a:solidFill>
              </a:rPr>
              <a:t>	REPRESENTANTE</a:t>
            </a:r>
          </a:p>
          <a:p>
            <a:pPr lvl="1"/>
            <a:endParaRPr lang="es-ES" sz="1800" dirty="0" smtClean="0">
              <a:solidFill>
                <a:srgbClr val="FF0000"/>
              </a:solidFill>
            </a:endParaRPr>
          </a:p>
          <a:p>
            <a:pPr marL="1143000" lvl="2" indent="-228600" eaLnBrk="0" hangingPunct="0">
              <a:buFont typeface="Arial" pitchFamily="34" charset="0"/>
              <a:buChar char="•"/>
            </a:pPr>
            <a:r>
              <a:rPr lang="es-ES" b="0" dirty="0" smtClean="0"/>
              <a:t>Persona JURÍDICA de entre los </a:t>
            </a:r>
            <a:r>
              <a:rPr lang="es-ES" dirty="0" smtClean="0">
                <a:solidFill>
                  <a:srgbClr val="FF0000"/>
                </a:solidFill>
              </a:rPr>
              <a:t>SOLICITANTES.</a:t>
            </a:r>
            <a:r>
              <a:rPr lang="es-ES" b="0" dirty="0" smtClean="0"/>
              <a:t>	</a:t>
            </a:r>
            <a:endParaRPr lang="es-ES" b="0" u="sng" dirty="0" smtClean="0"/>
          </a:p>
          <a:p>
            <a:pPr marL="1143000" lvl="2" indent="-228600" eaLnBrk="0" hangingPunct="0">
              <a:buFont typeface="Arial" pitchFamily="34" charset="0"/>
              <a:buChar char="•"/>
            </a:pPr>
            <a:r>
              <a:rPr lang="es-ES" b="0" dirty="0" smtClean="0"/>
              <a:t>Con poderes para representar a los demás miembros.</a:t>
            </a:r>
          </a:p>
          <a:p>
            <a:pPr marL="1143000" lvl="2" indent="-228600" eaLnBrk="0" hangingPunct="0">
              <a:buFont typeface="Arial" pitchFamily="34" charset="0"/>
              <a:buChar char="•"/>
            </a:pPr>
            <a:r>
              <a:rPr lang="es-ES" b="0" dirty="0" smtClean="0"/>
              <a:t>Interlocutor  con la Administración.</a:t>
            </a:r>
          </a:p>
          <a:p>
            <a:pPr marL="1143000" lvl="2" indent="-228600" eaLnBrk="0" hangingPunct="0">
              <a:buFont typeface="Arial" pitchFamily="34" charset="0"/>
              <a:buChar char="•"/>
            </a:pPr>
            <a:r>
              <a:rPr lang="es-ES" b="0" dirty="0" smtClean="0"/>
              <a:t>Perceptor único de la subvención  (según LGS todos beneficiarios).</a:t>
            </a:r>
          </a:p>
          <a:p>
            <a:pPr marL="1143000" lvl="2" indent="-228600" eaLnBrk="0" hangingPunct="0"/>
            <a:endParaRPr lang="es-ES" sz="1400" b="0" dirty="0" smtClean="0"/>
          </a:p>
          <a:p>
            <a:endParaRPr lang="es-ES" sz="1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/>
            <a:endParaRPr lang="es-ES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/>
            <a:endParaRPr lang="es-ES" sz="2000" dirty="0" smtClean="0">
              <a:latin typeface="+mn-lt"/>
            </a:endParaRPr>
          </a:p>
          <a:p>
            <a:pPr lvl="2">
              <a:buNone/>
            </a:pPr>
            <a:endParaRPr lang="es-ES" sz="2200" u="sng" dirty="0" smtClean="0"/>
          </a:p>
          <a:p>
            <a:pPr lvl="2">
              <a:buNone/>
            </a:pPr>
            <a:endParaRPr lang="es-ES" sz="2200" u="sng" dirty="0" smtClean="0"/>
          </a:p>
        </p:txBody>
      </p:sp>
      <p:sp>
        <p:nvSpPr>
          <p:cNvPr id="17" name="16 Rectángulo"/>
          <p:cNvSpPr/>
          <p:nvPr/>
        </p:nvSpPr>
        <p:spPr>
          <a:xfrm>
            <a:off x="774035" y="3501008"/>
            <a:ext cx="4064293" cy="43204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DUDAS FRECUENTES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539552" y="4149080"/>
            <a:ext cx="70567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" sz="1200" b="0" dirty="0" smtClean="0"/>
              <a:t> </a:t>
            </a:r>
            <a:r>
              <a:rPr lang="es-ES" b="0" dirty="0" smtClean="0"/>
              <a:t>¿Debe el representante efectuar todos los gastos y pagos?</a:t>
            </a:r>
          </a:p>
          <a:p>
            <a:endParaRPr lang="es-ES" b="0" dirty="0" smtClean="0"/>
          </a:p>
          <a:p>
            <a:pPr>
              <a:buFont typeface="Arial" pitchFamily="34" charset="0"/>
              <a:buChar char="•"/>
            </a:pPr>
            <a:r>
              <a:rPr lang="es-ES" b="0" dirty="0" smtClean="0"/>
              <a:t> ¿Puede ser representante una federación o asociación de empresas? ¿Y un GAL? ¿Y una ONG? ¿Y una comunidad de regantes?</a:t>
            </a:r>
          </a:p>
          <a:p>
            <a:endParaRPr lang="es-ES" b="0" dirty="0" smtClean="0"/>
          </a:p>
          <a:p>
            <a:pPr>
              <a:buFont typeface="Arial" pitchFamily="34" charset="0"/>
              <a:buChar char="•"/>
            </a:pPr>
            <a:r>
              <a:rPr lang="es-ES" b="0" dirty="0" smtClean="0"/>
              <a:t> Figura del representante vs coordinador técnico.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599650607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132138" y="22764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 sz="1800" b="0">
              <a:latin typeface="Calibri" pitchFamily="34" charset="0"/>
            </a:endParaRPr>
          </a:p>
        </p:txBody>
      </p:sp>
      <p:sp>
        <p:nvSpPr>
          <p:cNvPr id="11" name="1 Título"/>
          <p:cNvSpPr txBox="1">
            <a:spLocks/>
          </p:cNvSpPr>
          <p:nvPr/>
        </p:nvSpPr>
        <p:spPr bwMode="auto">
          <a:xfrm>
            <a:off x="-108520" y="692696"/>
            <a:ext cx="8229600" cy="782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42950" lvl="1" indent="-285750" eaLnBrk="0" hangingPunct="0">
              <a:spcBef>
                <a:spcPct val="20000"/>
              </a:spcBef>
              <a:defRPr/>
            </a:pPr>
            <a:r>
              <a:rPr lang="es-ES" sz="2200" u="sng" dirty="0" smtClean="0">
                <a:solidFill>
                  <a:srgbClr val="000099"/>
                </a:solidFill>
              </a:rPr>
              <a:t>Programa Nacional de Desarrollo Rural: 16.1 AEI </a:t>
            </a:r>
          </a:p>
        </p:txBody>
      </p:sp>
      <p:grpSp>
        <p:nvGrpSpPr>
          <p:cNvPr id="2" name="11 Grupo"/>
          <p:cNvGrpSpPr/>
          <p:nvPr/>
        </p:nvGrpSpPr>
        <p:grpSpPr>
          <a:xfrm>
            <a:off x="250825" y="188640"/>
            <a:ext cx="3115176" cy="635967"/>
            <a:chOff x="250825" y="133682"/>
            <a:chExt cx="3115176" cy="635967"/>
          </a:xfrm>
        </p:grpSpPr>
        <p:pic>
          <p:nvPicPr>
            <p:cNvPr id="13" name="0 Imagen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82753"/>
            <a:stretch>
              <a:fillRect/>
            </a:stretch>
          </p:blipFill>
          <p:spPr>
            <a:xfrm>
              <a:off x="250825" y="184859"/>
              <a:ext cx="523210" cy="584790"/>
            </a:xfrm>
            <a:prstGeom prst="rect">
              <a:avLst/>
            </a:prstGeom>
          </p:spPr>
        </p:pic>
        <p:pic>
          <p:nvPicPr>
            <p:cNvPr id="14" name="5 Imagen" descr="2011-AgriculturaAMA.JP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74035" y="133682"/>
              <a:ext cx="2591966" cy="635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5" name="0 Imagen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96336" y="163488"/>
            <a:ext cx="1296145" cy="529208"/>
          </a:xfrm>
          <a:prstGeom prst="rect">
            <a:avLst/>
          </a:prstGeom>
        </p:spPr>
      </p:pic>
      <p:sp>
        <p:nvSpPr>
          <p:cNvPr id="16" name="15 Rectángulo"/>
          <p:cNvSpPr/>
          <p:nvPr/>
        </p:nvSpPr>
        <p:spPr>
          <a:xfrm>
            <a:off x="2699792" y="188640"/>
            <a:ext cx="5781328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eaLnBrk="0" hangingPunct="0">
              <a:spcBef>
                <a:spcPct val="20000"/>
              </a:spcBef>
              <a:defRPr/>
            </a:pPr>
            <a:r>
              <a:rPr lang="es-ES" sz="2000" dirty="0" smtClean="0">
                <a:solidFill>
                  <a:srgbClr val="000099"/>
                </a:solidFill>
              </a:rPr>
              <a:t>	</a:t>
            </a:r>
            <a:r>
              <a:rPr lang="es-ES" sz="1400" b="0" i="1" dirty="0" smtClean="0">
                <a:solidFill>
                  <a:srgbClr val="000099"/>
                </a:solidFill>
              </a:rPr>
              <a:t>Creación de grupos operativos </a:t>
            </a:r>
            <a:r>
              <a:rPr lang="es-ES" sz="1400" b="0" i="1" dirty="0" err="1" smtClean="0">
                <a:solidFill>
                  <a:srgbClr val="000099"/>
                </a:solidFill>
              </a:rPr>
              <a:t>supraautonómicos</a:t>
            </a:r>
            <a:endParaRPr lang="es-ES" sz="1400" b="0" i="1" dirty="0" smtClean="0">
              <a:solidFill>
                <a:srgbClr val="000099"/>
              </a:solidFill>
            </a:endParaRPr>
          </a:p>
          <a:p>
            <a:pPr marL="742950" lvl="1" indent="-285750" eaLnBrk="0" hangingPunct="0">
              <a:spcBef>
                <a:spcPct val="20000"/>
              </a:spcBef>
              <a:defRPr/>
            </a:pPr>
            <a:endParaRPr lang="es-ES" sz="1400" b="0" i="1" dirty="0" smtClean="0">
              <a:solidFill>
                <a:srgbClr val="000099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250825" y="1268760"/>
            <a:ext cx="8641656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sz="1800" u="sng" dirty="0" smtClean="0"/>
          </a:p>
          <a:p>
            <a:pPr lvl="1"/>
            <a:r>
              <a:rPr lang="es-ES" sz="1800" dirty="0" smtClean="0">
                <a:solidFill>
                  <a:schemeClr val="accent3">
                    <a:lumMod val="50000"/>
                  </a:schemeClr>
                </a:solidFill>
              </a:rPr>
              <a:t>Tipos de miembros en el GRUPO OPERATIVO</a:t>
            </a:r>
          </a:p>
          <a:p>
            <a:pPr lvl="1"/>
            <a:endParaRPr lang="es-ES" sz="1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/>
            <a:r>
              <a:rPr lang="es-ES" sz="1800" dirty="0" smtClean="0">
                <a:solidFill>
                  <a:srgbClr val="00B050"/>
                </a:solidFill>
              </a:rPr>
              <a:t>AGENTE DE INNOVACIÓN</a:t>
            </a:r>
          </a:p>
          <a:p>
            <a:pPr lvl="1"/>
            <a:endParaRPr lang="es-ES" sz="1800" dirty="0" smtClean="0">
              <a:solidFill>
                <a:srgbClr val="00B050"/>
              </a:solidFill>
            </a:endParaRPr>
          </a:p>
          <a:p>
            <a:pPr marL="1143000" lvl="2" indent="-228600" eaLnBrk="0" hangingPunct="0">
              <a:buFont typeface="Arial" pitchFamily="34" charset="0"/>
              <a:buChar char="•"/>
            </a:pPr>
            <a:r>
              <a:rPr lang="es-ES" dirty="0" smtClean="0"/>
              <a:t>Opcional</a:t>
            </a:r>
            <a:r>
              <a:rPr lang="es-ES" b="0" dirty="0" smtClean="0"/>
              <a:t>. Elegido por los miembros de la agrupación, en su caso.</a:t>
            </a:r>
          </a:p>
          <a:p>
            <a:pPr marL="1143000" lvl="2" indent="-228600" eaLnBrk="0" hangingPunct="0">
              <a:buFont typeface="Arial" pitchFamily="34" charset="0"/>
              <a:buChar char="•"/>
            </a:pPr>
            <a:r>
              <a:rPr lang="es-ES" dirty="0" smtClean="0">
                <a:solidFill>
                  <a:srgbClr val="00B050"/>
                </a:solidFill>
              </a:rPr>
              <a:t>SUBCONTRATADO</a:t>
            </a:r>
            <a:r>
              <a:rPr lang="es-ES" b="0" dirty="0" smtClean="0"/>
              <a:t>.</a:t>
            </a:r>
          </a:p>
          <a:p>
            <a:pPr marL="1143000" lvl="2" indent="-228600" eaLnBrk="0" hangingPunct="0">
              <a:buFont typeface="Arial" pitchFamily="34" charset="0"/>
              <a:buChar char="•"/>
            </a:pPr>
            <a:r>
              <a:rPr lang="es-ES" b="0" dirty="0" smtClean="0"/>
              <a:t>No es necesario “reconocerle” previamente por la Administración: No existe Registro (convocatoria nacional) ni requiere titulación específica.</a:t>
            </a:r>
          </a:p>
          <a:p>
            <a:pPr marL="1143000" lvl="2" indent="-228600" eaLnBrk="0" hangingPunct="0">
              <a:buFont typeface="Arial" pitchFamily="34" charset="0"/>
              <a:buChar char="•"/>
            </a:pPr>
            <a:r>
              <a:rPr lang="es-ES" b="0" dirty="0" smtClean="0"/>
              <a:t>Debe acreditar méritos junto con la solicitud.</a:t>
            </a:r>
          </a:p>
          <a:p>
            <a:pPr marL="1143000" lvl="2" indent="-228600" eaLnBrk="0" hangingPunct="0">
              <a:buFont typeface="Arial" pitchFamily="34" charset="0"/>
              <a:buChar char="•"/>
            </a:pPr>
            <a:r>
              <a:rPr lang="es-ES" b="0" dirty="0" smtClean="0"/>
              <a:t>Las solicitudes se resuelven como un todo. Idoneidad de todos los participantes, incluyendo AI.</a:t>
            </a:r>
          </a:p>
          <a:p>
            <a:pPr marL="1143000" lvl="2" indent="-228600" eaLnBrk="0" hangingPunct="0">
              <a:buFont typeface="Arial" pitchFamily="34" charset="0"/>
              <a:buChar char="•"/>
            </a:pPr>
            <a:r>
              <a:rPr lang="es-ES" b="0" dirty="0" smtClean="0"/>
              <a:t>Si existe: redacción del proyecto.</a:t>
            </a:r>
          </a:p>
          <a:p>
            <a:pPr marL="1143000" lvl="2" indent="-228600" eaLnBrk="0" hangingPunct="0"/>
            <a:endParaRPr lang="es-ES" b="0" dirty="0" smtClean="0"/>
          </a:p>
          <a:p>
            <a:pPr marL="1143000" lvl="2" indent="-228600" eaLnBrk="0" hangingPunct="0"/>
            <a:endParaRPr lang="es-ES" u="sng" dirty="0" smtClean="0"/>
          </a:p>
          <a:p>
            <a:pPr marL="1143000" lvl="2" indent="-228600" eaLnBrk="0" hangingPunct="0">
              <a:buFont typeface="Arial" pitchFamily="34" charset="0"/>
              <a:buChar char="•"/>
            </a:pPr>
            <a:endParaRPr lang="es-ES" u="sng" dirty="0" smtClean="0"/>
          </a:p>
          <a:p>
            <a:pPr marL="1600200" lvl="3" indent="-228600" eaLnBrk="0" hangingPunct="0">
              <a:buFont typeface="Arial" pitchFamily="34" charset="0"/>
              <a:buChar char="•"/>
            </a:pPr>
            <a:r>
              <a:rPr lang="es-ES" b="0" dirty="0" smtClean="0"/>
              <a:t>¿Es mejor ser agente de innovación o solicitante?</a:t>
            </a:r>
          </a:p>
          <a:p>
            <a:pPr marL="1600200" lvl="3" indent="-228600" eaLnBrk="0" hangingPunct="0">
              <a:buFont typeface="Arial" pitchFamily="34" charset="0"/>
              <a:buChar char="•"/>
            </a:pPr>
            <a:r>
              <a:rPr lang="es-ES" b="0" dirty="0" smtClean="0"/>
              <a:t>¿Puede el AI ser representante?</a:t>
            </a:r>
          </a:p>
          <a:p>
            <a:pPr marL="1600200" lvl="3" indent="-228600" eaLnBrk="0" hangingPunct="0">
              <a:buFont typeface="Arial" pitchFamily="34" charset="0"/>
              <a:buChar char="•"/>
            </a:pPr>
            <a:r>
              <a:rPr lang="es-ES" b="0" dirty="0" smtClean="0"/>
              <a:t>¿Es necesario presentar tres ofertas de AI?</a:t>
            </a:r>
          </a:p>
          <a:p>
            <a:pPr marL="1600200" lvl="3" indent="-228600" eaLnBrk="0" hangingPunct="0">
              <a:buFont typeface="Arial" pitchFamily="34" charset="0"/>
              <a:buChar char="•"/>
            </a:pPr>
            <a:r>
              <a:rPr lang="es-ES" b="0" dirty="0" smtClean="0"/>
              <a:t>¿Puede el AI formar parte de la fase 2?</a:t>
            </a:r>
          </a:p>
          <a:p>
            <a:pPr marL="1600200" lvl="3" indent="-228600" eaLnBrk="0" hangingPunct="0">
              <a:buFont typeface="Arial" pitchFamily="34" charset="0"/>
              <a:buChar char="•"/>
            </a:pPr>
            <a:r>
              <a:rPr lang="es-ES" b="0" dirty="0" smtClean="0"/>
              <a:t>¿Puede un organismo público ser AI?</a:t>
            </a:r>
          </a:p>
          <a:p>
            <a:pPr lvl="1"/>
            <a:endParaRPr lang="es-ES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/>
            <a:endParaRPr lang="es-ES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/>
            <a:endParaRPr lang="es-ES" sz="2000" dirty="0" smtClean="0">
              <a:latin typeface="+mn-lt"/>
            </a:endParaRPr>
          </a:p>
          <a:p>
            <a:pPr lvl="2">
              <a:buNone/>
            </a:pPr>
            <a:endParaRPr lang="es-ES" sz="2200" u="sng" dirty="0" smtClean="0"/>
          </a:p>
          <a:p>
            <a:pPr lvl="2">
              <a:buNone/>
            </a:pPr>
            <a:endParaRPr lang="es-ES" sz="2200" u="sng" dirty="0" smtClean="0"/>
          </a:p>
        </p:txBody>
      </p:sp>
      <p:sp>
        <p:nvSpPr>
          <p:cNvPr id="17" name="16 Rectángulo"/>
          <p:cNvSpPr/>
          <p:nvPr/>
        </p:nvSpPr>
        <p:spPr>
          <a:xfrm>
            <a:off x="1115616" y="4941168"/>
            <a:ext cx="2592288" cy="36004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DUDAS FRECUENTES</a:t>
            </a:r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9650607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Marcador de pie de página 5"/>
          <p:cNvSpPr txBox="1">
            <a:spLocks noGrp="1"/>
          </p:cNvSpPr>
          <p:nvPr/>
        </p:nvSpPr>
        <p:spPr bwMode="auto">
          <a:xfrm>
            <a:off x="2335213" y="6172200"/>
            <a:ext cx="4321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 sz="1200" b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132138" y="22764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 sz="1800" b="0">
              <a:latin typeface="Calibri" pitchFamily="34" charset="0"/>
            </a:endParaRPr>
          </a:p>
        </p:txBody>
      </p:sp>
      <p:sp>
        <p:nvSpPr>
          <p:cNvPr id="11" name="1 Título"/>
          <p:cNvSpPr txBox="1">
            <a:spLocks/>
          </p:cNvSpPr>
          <p:nvPr/>
        </p:nvSpPr>
        <p:spPr bwMode="auto">
          <a:xfrm>
            <a:off x="-108520" y="692696"/>
            <a:ext cx="8229600" cy="782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42950" lvl="1" indent="-285750" eaLnBrk="0" hangingPunct="0">
              <a:spcBef>
                <a:spcPct val="20000"/>
              </a:spcBef>
              <a:defRPr/>
            </a:pPr>
            <a:r>
              <a:rPr lang="es-ES" sz="2200" u="sng" dirty="0" smtClean="0">
                <a:solidFill>
                  <a:srgbClr val="000099"/>
                </a:solidFill>
              </a:rPr>
              <a:t>Programa Nacional de Desarrollo Rural: 16.1 AEI </a:t>
            </a:r>
          </a:p>
        </p:txBody>
      </p:sp>
      <p:grpSp>
        <p:nvGrpSpPr>
          <p:cNvPr id="2" name="11 Grupo"/>
          <p:cNvGrpSpPr/>
          <p:nvPr/>
        </p:nvGrpSpPr>
        <p:grpSpPr>
          <a:xfrm>
            <a:off x="250825" y="188640"/>
            <a:ext cx="3115176" cy="635967"/>
            <a:chOff x="250825" y="133682"/>
            <a:chExt cx="3115176" cy="635967"/>
          </a:xfrm>
        </p:grpSpPr>
        <p:pic>
          <p:nvPicPr>
            <p:cNvPr id="13" name="0 Imagen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82753"/>
            <a:stretch>
              <a:fillRect/>
            </a:stretch>
          </p:blipFill>
          <p:spPr>
            <a:xfrm>
              <a:off x="250825" y="184859"/>
              <a:ext cx="523210" cy="584790"/>
            </a:xfrm>
            <a:prstGeom prst="rect">
              <a:avLst/>
            </a:prstGeom>
          </p:spPr>
        </p:pic>
        <p:pic>
          <p:nvPicPr>
            <p:cNvPr id="14" name="5 Imagen" descr="2011-AgriculturaAMA.JP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74035" y="133682"/>
              <a:ext cx="2591966" cy="635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5" name="0 Imagen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96336" y="163488"/>
            <a:ext cx="1296145" cy="529208"/>
          </a:xfrm>
          <a:prstGeom prst="rect">
            <a:avLst/>
          </a:prstGeom>
        </p:spPr>
      </p:pic>
      <p:sp>
        <p:nvSpPr>
          <p:cNvPr id="16" name="15 Rectángulo"/>
          <p:cNvSpPr/>
          <p:nvPr/>
        </p:nvSpPr>
        <p:spPr>
          <a:xfrm>
            <a:off x="2699792" y="188640"/>
            <a:ext cx="5781328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eaLnBrk="0" hangingPunct="0">
              <a:spcBef>
                <a:spcPct val="20000"/>
              </a:spcBef>
              <a:defRPr/>
            </a:pPr>
            <a:r>
              <a:rPr lang="es-ES" sz="2000" dirty="0" smtClean="0">
                <a:solidFill>
                  <a:srgbClr val="000099"/>
                </a:solidFill>
              </a:rPr>
              <a:t>	</a:t>
            </a:r>
            <a:r>
              <a:rPr lang="es-ES" sz="1400" b="0" i="1" dirty="0" smtClean="0">
                <a:solidFill>
                  <a:srgbClr val="000099"/>
                </a:solidFill>
              </a:rPr>
              <a:t>Creación de grupos operativos </a:t>
            </a:r>
            <a:r>
              <a:rPr lang="es-ES" sz="1400" b="0" i="1" dirty="0" err="1" smtClean="0">
                <a:solidFill>
                  <a:srgbClr val="000099"/>
                </a:solidFill>
              </a:rPr>
              <a:t>supraautonómicos</a:t>
            </a:r>
            <a:endParaRPr lang="es-ES" sz="1400" b="0" i="1" dirty="0" smtClean="0">
              <a:solidFill>
                <a:srgbClr val="000099"/>
              </a:solidFill>
            </a:endParaRPr>
          </a:p>
          <a:p>
            <a:pPr marL="742950" lvl="1" indent="-285750" eaLnBrk="0" hangingPunct="0">
              <a:spcBef>
                <a:spcPct val="20000"/>
              </a:spcBef>
              <a:defRPr/>
            </a:pPr>
            <a:endParaRPr lang="es-ES" sz="1400" b="0" i="1" dirty="0" smtClean="0">
              <a:solidFill>
                <a:srgbClr val="000099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67543" y="1463218"/>
            <a:ext cx="8424938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800" dirty="0" smtClean="0">
                <a:solidFill>
                  <a:schemeClr val="accent3">
                    <a:lumMod val="50000"/>
                  </a:schemeClr>
                </a:solidFill>
              </a:rPr>
              <a:t>GASTOS SUBVENCIONABLES</a:t>
            </a:r>
          </a:p>
          <a:p>
            <a:pPr marL="342900" indent="-342900">
              <a:buFont typeface="+mj-lt"/>
              <a:buAutoNum type="alphaLcParenR"/>
            </a:pPr>
            <a:endParaRPr lang="es-ES" sz="1400" b="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es-ES" sz="1800" b="0" dirty="0" smtClean="0"/>
              <a:t>Viajes, reuniones y estancias de los miembros de la agrupación, transporte, alojamiento y manutención, espacios para reuniones.</a:t>
            </a:r>
          </a:p>
          <a:p>
            <a:pPr marL="800100" lvl="1" indent="-342900">
              <a:buFont typeface="+mj-lt"/>
              <a:buAutoNum type="alphaLcParenR"/>
            </a:pPr>
            <a:r>
              <a:rPr lang="es-ES" sz="1800" b="0" dirty="0" smtClean="0"/>
              <a:t>Acciones formativas puntuales, concretas y justificadas.</a:t>
            </a:r>
          </a:p>
          <a:p>
            <a:pPr marL="800100" lvl="1" indent="-342900">
              <a:buFont typeface="+mj-lt"/>
              <a:buAutoNum type="alphaLcParenR"/>
            </a:pPr>
            <a:r>
              <a:rPr lang="es-ES" sz="1800" b="0" dirty="0" smtClean="0"/>
              <a:t>Servicios de un agente de innovación.</a:t>
            </a:r>
          </a:p>
          <a:p>
            <a:pPr marL="800100" lvl="1" indent="-342900">
              <a:buFont typeface="+mj-lt"/>
              <a:buAutoNum type="alphaLcParenR"/>
            </a:pPr>
            <a:r>
              <a:rPr lang="es-ES" sz="1800" b="0" dirty="0" smtClean="0"/>
              <a:t>Servicios para elaboración de estudios y diagnósticos, planes empresariales o equivalentes, diseño y redacción del proyecto, o realización de evaluaciones o análisis.</a:t>
            </a:r>
          </a:p>
          <a:p>
            <a:pPr marL="800100" lvl="1" indent="-342900">
              <a:buFont typeface="+mj-lt"/>
              <a:buAutoNum type="alphaLcParenR"/>
            </a:pPr>
            <a:r>
              <a:rPr lang="es-ES" sz="1800" b="0" dirty="0" smtClean="0"/>
              <a:t>Servicios del auditor o empresa de auditoría inscrita en el Registro Oficial de Auditores de Cuentas.</a:t>
            </a:r>
          </a:p>
          <a:p>
            <a:pPr marL="800100" lvl="1" indent="-342900">
              <a:buFont typeface="+mj-lt"/>
              <a:buAutoNum type="alphaLcParenR"/>
            </a:pPr>
            <a:r>
              <a:rPr lang="es-ES" sz="1800" b="0" dirty="0" smtClean="0"/>
              <a:t>Actividades de divulgación, dentro del funcionamiento del grupo, adicionales a las obligatorias a través de la Red Rural Nacional.</a:t>
            </a:r>
          </a:p>
          <a:p>
            <a:pPr marL="800100" lvl="1" indent="-342900">
              <a:buFont typeface="+mj-lt"/>
              <a:buAutoNum type="alphaLcParenR"/>
            </a:pPr>
            <a:r>
              <a:rPr lang="es-ES" sz="1800" b="0" dirty="0" smtClean="0"/>
              <a:t>Retribuciones salariales de personal propio de los miembros de la agrupación cuya actividad haya sido efectivamente dedicada al proyecto.</a:t>
            </a:r>
            <a:endParaRPr lang="es-ES" sz="1800" b="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es-ES" sz="1800" b="0" dirty="0" smtClean="0"/>
              <a:t>El IVA será subvencionable cuando no sea recuperable.</a:t>
            </a:r>
            <a:endParaRPr lang="es-ES" sz="1800" b="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endParaRPr lang="es-ES" sz="1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endParaRPr lang="es-ES" sz="1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endParaRPr lang="es-ES" sz="1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2"/>
            <a:endParaRPr lang="es-ES" b="0" dirty="0" smtClean="0">
              <a:solidFill>
                <a:srgbClr val="FF0000"/>
              </a:solidFill>
              <a:latin typeface="+mn-lt"/>
            </a:endParaRPr>
          </a:p>
          <a:p>
            <a:pPr>
              <a:buFont typeface="Wingdings" pitchFamily="2" charset="2"/>
              <a:buChar char="v"/>
            </a:pPr>
            <a:endParaRPr lang="es-ES" sz="1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endParaRPr lang="es-ES" sz="1800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es-ES" sz="1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endParaRPr lang="es-ES" dirty="0" smtClean="0">
              <a:latin typeface="+mn-lt"/>
            </a:endParaRPr>
          </a:p>
          <a:p>
            <a:pPr lvl="1"/>
            <a:endParaRPr lang="es-ES" sz="2000" dirty="0" smtClean="0">
              <a:latin typeface="+mn-lt"/>
            </a:endParaRPr>
          </a:p>
          <a:p>
            <a:pPr lvl="2">
              <a:buNone/>
            </a:pPr>
            <a:endParaRPr lang="es-ES" sz="2200" u="sng" dirty="0" smtClean="0"/>
          </a:p>
          <a:p>
            <a:pPr lvl="2">
              <a:buNone/>
            </a:pPr>
            <a:endParaRPr lang="es-ES" sz="2200" u="sng" dirty="0" smtClean="0"/>
          </a:p>
        </p:txBody>
      </p:sp>
    </p:spTree>
    <p:extLst>
      <p:ext uri="{BB962C8B-B14F-4D97-AF65-F5344CB8AC3E}">
        <p14:creationId xmlns:p14="http://schemas.microsoft.com/office/powerpoint/2010/main" xmlns="" val="2599650607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Marcador de pie de página 5"/>
          <p:cNvSpPr txBox="1">
            <a:spLocks noGrp="1"/>
          </p:cNvSpPr>
          <p:nvPr/>
        </p:nvSpPr>
        <p:spPr bwMode="auto">
          <a:xfrm>
            <a:off x="2335213" y="6172200"/>
            <a:ext cx="4321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 sz="1200" b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132138" y="22764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 sz="1800" b="0">
              <a:latin typeface="Calibri" pitchFamily="34" charset="0"/>
            </a:endParaRPr>
          </a:p>
        </p:txBody>
      </p:sp>
      <p:sp>
        <p:nvSpPr>
          <p:cNvPr id="11" name="1 Título"/>
          <p:cNvSpPr txBox="1">
            <a:spLocks/>
          </p:cNvSpPr>
          <p:nvPr/>
        </p:nvSpPr>
        <p:spPr bwMode="auto">
          <a:xfrm>
            <a:off x="0" y="692696"/>
            <a:ext cx="812108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42950" lvl="1" indent="-285750" eaLnBrk="0" hangingPunct="0">
              <a:spcBef>
                <a:spcPct val="20000"/>
              </a:spcBef>
              <a:defRPr/>
            </a:pPr>
            <a:r>
              <a:rPr lang="es-ES" sz="2200" u="sng" dirty="0" smtClean="0">
                <a:solidFill>
                  <a:srgbClr val="000099"/>
                </a:solidFill>
              </a:rPr>
              <a:t>Programa Nacional de Desarrollo Rural: 16.1 AEI </a:t>
            </a:r>
          </a:p>
        </p:txBody>
      </p:sp>
      <p:grpSp>
        <p:nvGrpSpPr>
          <p:cNvPr id="2" name="11 Grupo"/>
          <p:cNvGrpSpPr/>
          <p:nvPr/>
        </p:nvGrpSpPr>
        <p:grpSpPr>
          <a:xfrm>
            <a:off x="250825" y="188640"/>
            <a:ext cx="3115176" cy="635967"/>
            <a:chOff x="250825" y="133682"/>
            <a:chExt cx="3115176" cy="635967"/>
          </a:xfrm>
        </p:grpSpPr>
        <p:pic>
          <p:nvPicPr>
            <p:cNvPr id="13" name="0 Imagen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82753"/>
            <a:stretch>
              <a:fillRect/>
            </a:stretch>
          </p:blipFill>
          <p:spPr>
            <a:xfrm>
              <a:off x="250825" y="184859"/>
              <a:ext cx="523210" cy="584790"/>
            </a:xfrm>
            <a:prstGeom prst="rect">
              <a:avLst/>
            </a:prstGeom>
          </p:spPr>
        </p:pic>
        <p:pic>
          <p:nvPicPr>
            <p:cNvPr id="14" name="5 Imagen" descr="2011-AgriculturaAMA.JP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74035" y="133682"/>
              <a:ext cx="2591966" cy="635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5" name="0 Imagen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96336" y="163488"/>
            <a:ext cx="1296145" cy="529208"/>
          </a:xfrm>
          <a:prstGeom prst="rect">
            <a:avLst/>
          </a:prstGeom>
        </p:spPr>
      </p:pic>
      <p:sp>
        <p:nvSpPr>
          <p:cNvPr id="16" name="15 Rectángulo"/>
          <p:cNvSpPr/>
          <p:nvPr/>
        </p:nvSpPr>
        <p:spPr>
          <a:xfrm>
            <a:off x="2699792" y="188640"/>
            <a:ext cx="5781328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eaLnBrk="0" hangingPunct="0">
              <a:spcBef>
                <a:spcPct val="20000"/>
              </a:spcBef>
              <a:defRPr/>
            </a:pPr>
            <a:r>
              <a:rPr lang="es-ES" sz="2000" dirty="0" smtClean="0">
                <a:solidFill>
                  <a:srgbClr val="000099"/>
                </a:solidFill>
              </a:rPr>
              <a:t>	</a:t>
            </a:r>
            <a:r>
              <a:rPr lang="es-ES" sz="1400" b="0" i="1" dirty="0" smtClean="0">
                <a:solidFill>
                  <a:srgbClr val="000099"/>
                </a:solidFill>
              </a:rPr>
              <a:t>Creación de grupos operativos </a:t>
            </a:r>
            <a:r>
              <a:rPr lang="es-ES" sz="1400" b="0" i="1" dirty="0" err="1" smtClean="0">
                <a:solidFill>
                  <a:srgbClr val="000099"/>
                </a:solidFill>
              </a:rPr>
              <a:t>supraautonómicos</a:t>
            </a:r>
            <a:endParaRPr lang="es-ES" sz="1400" b="0" i="1" dirty="0" smtClean="0">
              <a:solidFill>
                <a:srgbClr val="000099"/>
              </a:solidFill>
            </a:endParaRPr>
          </a:p>
          <a:p>
            <a:pPr marL="742950" lvl="1" indent="-285750" eaLnBrk="0" hangingPunct="0">
              <a:spcBef>
                <a:spcPct val="20000"/>
              </a:spcBef>
              <a:defRPr/>
            </a:pPr>
            <a:endParaRPr lang="es-ES" sz="1400" b="0" i="1" dirty="0" smtClean="0">
              <a:solidFill>
                <a:srgbClr val="000099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67542" y="1340768"/>
            <a:ext cx="8676457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800" dirty="0" smtClean="0">
                <a:solidFill>
                  <a:schemeClr val="accent3">
                    <a:lumMod val="50000"/>
                  </a:schemeClr>
                </a:solidFill>
              </a:rPr>
              <a:t>GASTOS </a:t>
            </a:r>
            <a:r>
              <a:rPr lang="es-ES" sz="1800" dirty="0" smtClean="0">
                <a:solidFill>
                  <a:schemeClr val="accent3">
                    <a:lumMod val="50000"/>
                  </a:schemeClr>
                </a:solidFill>
              </a:rPr>
              <a:t>SUBVENCIONABLES</a:t>
            </a:r>
            <a:endParaRPr lang="es-ES" sz="1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s-ES" sz="1800" b="0" dirty="0" smtClean="0">
                <a:latin typeface="+mn-lt"/>
              </a:rPr>
              <a:t>  ¿Desde qué fecha se puede incurrir en gastos?</a:t>
            </a:r>
          </a:p>
          <a:p>
            <a:pPr lvl="1"/>
            <a:endParaRPr lang="es-ES" sz="1800" b="0" dirty="0" smtClean="0">
              <a:latin typeface="+mn-lt"/>
            </a:endParaRPr>
          </a:p>
          <a:p>
            <a:pPr lvl="1">
              <a:buFont typeface="Arial" pitchFamily="34" charset="0"/>
              <a:buChar char="•"/>
            </a:pPr>
            <a:r>
              <a:rPr lang="es-ES" sz="1800" b="0" dirty="0" smtClean="0">
                <a:latin typeface="+mn-lt"/>
              </a:rPr>
              <a:t>  </a:t>
            </a:r>
            <a:r>
              <a:rPr lang="es-ES" sz="1800" b="0" dirty="0" smtClean="0">
                <a:latin typeface="+mn-lt"/>
              </a:rPr>
              <a:t>¿Son </a:t>
            </a:r>
            <a:r>
              <a:rPr lang="es-ES" sz="1800" b="0" dirty="0" smtClean="0">
                <a:latin typeface="+mn-lt"/>
              </a:rPr>
              <a:t>subvencionables los gastos de personal público</a:t>
            </a:r>
            <a:r>
              <a:rPr lang="es-ES" sz="1800" b="0" dirty="0" smtClean="0">
                <a:latin typeface="+mn-lt"/>
              </a:rPr>
              <a:t>?</a:t>
            </a:r>
            <a:r>
              <a:rPr lang="es-ES" sz="1800" b="0" dirty="0" smtClean="0"/>
              <a:t> </a:t>
            </a:r>
            <a:endParaRPr lang="es-ES" sz="1800" b="0" dirty="0" smtClean="0"/>
          </a:p>
          <a:p>
            <a:pPr lvl="1"/>
            <a:endParaRPr lang="es-ES" sz="1800" b="0" dirty="0" smtClean="0"/>
          </a:p>
          <a:p>
            <a:pPr lvl="1">
              <a:buFont typeface="Arial" pitchFamily="34" charset="0"/>
              <a:buChar char="•"/>
            </a:pPr>
            <a:r>
              <a:rPr lang="es-ES" sz="1800" b="0" dirty="0" smtClean="0">
                <a:latin typeface="+mj-lt"/>
              </a:rPr>
              <a:t>  ¿</a:t>
            </a:r>
            <a:r>
              <a:rPr lang="es-ES" sz="1800" b="0" dirty="0" smtClean="0">
                <a:latin typeface="+mj-lt"/>
              </a:rPr>
              <a:t>Son subvencionables los gastos de autónomos</a:t>
            </a:r>
            <a:r>
              <a:rPr lang="es-ES" sz="1800" b="0" dirty="0" smtClean="0">
                <a:latin typeface="+mj-lt"/>
              </a:rPr>
              <a:t>?</a:t>
            </a:r>
          </a:p>
          <a:p>
            <a:pPr lvl="1"/>
            <a:endParaRPr lang="es-ES" sz="1800" b="0" dirty="0" smtClean="0">
              <a:latin typeface="+mj-lt"/>
            </a:endParaRPr>
          </a:p>
          <a:p>
            <a:pPr lvl="1">
              <a:buFont typeface="Arial" pitchFamily="34" charset="0"/>
              <a:buChar char="•"/>
            </a:pPr>
            <a:r>
              <a:rPr lang="es-ES" sz="1800" b="0" dirty="0" smtClean="0">
                <a:latin typeface="+mj-lt"/>
              </a:rPr>
              <a:t>  Personal propio: en plantilla al menos desde la fecha de presentación de la solicitud.</a:t>
            </a:r>
          </a:p>
          <a:p>
            <a:pPr lvl="1"/>
            <a:endParaRPr lang="es-ES" sz="1800" b="0" dirty="0" smtClean="0">
              <a:latin typeface="+mn-lt"/>
            </a:endParaRPr>
          </a:p>
          <a:p>
            <a:pPr lvl="1">
              <a:buFont typeface="Arial" pitchFamily="34" charset="0"/>
              <a:buChar char="•"/>
            </a:pPr>
            <a:r>
              <a:rPr lang="es-ES" sz="1800" b="0" dirty="0" smtClean="0">
                <a:latin typeface="+mn-lt"/>
              </a:rPr>
              <a:t>  ¿Son subvencionables los gastos notariales?</a:t>
            </a:r>
          </a:p>
          <a:p>
            <a:pPr lvl="1"/>
            <a:endParaRPr lang="es-ES" sz="1800" b="0" dirty="0" smtClean="0">
              <a:latin typeface="+mn-lt"/>
            </a:endParaRPr>
          </a:p>
          <a:p>
            <a:pPr lvl="1">
              <a:buFont typeface="Arial" pitchFamily="34" charset="0"/>
              <a:buChar char="•"/>
            </a:pPr>
            <a:r>
              <a:rPr lang="es-ES" sz="1800" b="0" dirty="0" smtClean="0">
                <a:latin typeface="+mn-lt"/>
              </a:rPr>
              <a:t>  Viajes en vehículo propio.</a:t>
            </a:r>
            <a:endParaRPr lang="es-ES" sz="1800" b="0" dirty="0" smtClean="0">
              <a:latin typeface="+mn-lt"/>
            </a:endParaRPr>
          </a:p>
          <a:p>
            <a:pPr lvl="1"/>
            <a:endParaRPr lang="es-ES" sz="1800" b="0" dirty="0" smtClean="0">
              <a:latin typeface="+mn-lt"/>
            </a:endParaRPr>
          </a:p>
          <a:p>
            <a:pPr lvl="1">
              <a:buFont typeface="Arial" pitchFamily="34" charset="0"/>
              <a:buChar char="•"/>
            </a:pPr>
            <a:r>
              <a:rPr lang="es-ES" sz="1800" b="0" dirty="0" smtClean="0">
                <a:latin typeface="+mn-lt"/>
              </a:rPr>
              <a:t>  El auditor, ¿</a:t>
            </a:r>
            <a:r>
              <a:rPr lang="es-ES" sz="1800" b="0" dirty="0" smtClean="0">
                <a:latin typeface="+mn-lt"/>
              </a:rPr>
              <a:t>debe verificar </a:t>
            </a:r>
            <a:r>
              <a:rPr lang="es-ES" sz="1800" b="0" dirty="0" smtClean="0">
                <a:latin typeface="+mn-lt"/>
              </a:rPr>
              <a:t>los gastos de cada uno de los miembros de </a:t>
            </a:r>
            <a:r>
              <a:rPr lang="es-ES" sz="1800" b="0" dirty="0" smtClean="0">
                <a:latin typeface="+mn-lt"/>
              </a:rPr>
              <a:t>la agrupación</a:t>
            </a:r>
            <a:r>
              <a:rPr lang="es-ES" sz="1800" b="0" dirty="0" smtClean="0">
                <a:latin typeface="+mn-lt"/>
              </a:rPr>
              <a:t>?</a:t>
            </a:r>
          </a:p>
          <a:p>
            <a:pPr lvl="1"/>
            <a:endParaRPr lang="es-ES" sz="1800" b="0" dirty="0" smtClean="0">
              <a:latin typeface="+mn-lt"/>
            </a:endParaRPr>
          </a:p>
          <a:p>
            <a:pPr lvl="1">
              <a:buFont typeface="Arial" pitchFamily="34" charset="0"/>
              <a:buChar char="•"/>
            </a:pPr>
            <a:r>
              <a:rPr lang="es-ES" sz="1800" b="0" dirty="0" smtClean="0">
                <a:latin typeface="+mn-lt"/>
              </a:rPr>
              <a:t>  ¿Son subvencionables las patentes en la Fase 1?</a:t>
            </a:r>
          </a:p>
          <a:p>
            <a:pPr lvl="1"/>
            <a:endParaRPr lang="es-ES" sz="1800" b="0" dirty="0" smtClean="0">
              <a:latin typeface="+mn-lt"/>
            </a:endParaRPr>
          </a:p>
          <a:p>
            <a:pPr lvl="1">
              <a:buFont typeface="Arial" pitchFamily="34" charset="0"/>
              <a:buChar char="•"/>
            </a:pPr>
            <a:r>
              <a:rPr lang="es-ES" sz="1800" b="0" dirty="0" smtClean="0">
                <a:latin typeface="+mn-lt"/>
              </a:rPr>
              <a:t>  ¿Quién subcontrata</a:t>
            </a:r>
            <a:r>
              <a:rPr lang="es-ES" sz="1800" b="0" dirty="0" smtClean="0">
                <a:latin typeface="+mn-lt"/>
              </a:rPr>
              <a:t>? ¿</a:t>
            </a:r>
            <a:r>
              <a:rPr lang="es-ES" sz="1800" b="0" dirty="0" smtClean="0">
                <a:latin typeface="+mn-lt"/>
              </a:rPr>
              <a:t>Hay que presentar 3 ofertas para cualquier subcontratación</a:t>
            </a:r>
            <a:r>
              <a:rPr lang="es-ES" sz="1800" b="0" dirty="0" smtClean="0">
                <a:latin typeface="+mn-lt"/>
              </a:rPr>
              <a:t>?</a:t>
            </a:r>
          </a:p>
          <a:p>
            <a:pPr lvl="1"/>
            <a:endParaRPr lang="es-ES" sz="1800" b="0" dirty="0" smtClean="0">
              <a:latin typeface="+mn-lt"/>
            </a:endParaRPr>
          </a:p>
          <a:p>
            <a:pPr lvl="1">
              <a:buFont typeface="Arial" pitchFamily="34" charset="0"/>
              <a:buChar char="•"/>
            </a:pPr>
            <a:r>
              <a:rPr lang="es-ES" sz="1800" b="0" smtClean="0">
                <a:latin typeface="+mn-lt"/>
              </a:rPr>
              <a:t>  Incompatibilidad </a:t>
            </a:r>
            <a:r>
              <a:rPr lang="es-ES" sz="1800" b="0" dirty="0" smtClean="0">
                <a:latin typeface="+mn-lt"/>
              </a:rPr>
              <a:t>con otras ayudas FEADER/otros Fondos</a:t>
            </a:r>
            <a:endParaRPr lang="es-ES" sz="1800" b="0" dirty="0" smtClean="0">
              <a:latin typeface="+mn-lt"/>
            </a:endParaRPr>
          </a:p>
          <a:p>
            <a:pPr lvl="1"/>
            <a:endParaRPr lang="es-ES" sz="1800" b="0" dirty="0" smtClean="0">
              <a:latin typeface="+mn-lt"/>
            </a:endParaRPr>
          </a:p>
          <a:p>
            <a:pPr lvl="1"/>
            <a:endParaRPr lang="es-ES" dirty="0" smtClean="0">
              <a:latin typeface="+mn-lt"/>
            </a:endParaRPr>
          </a:p>
          <a:p>
            <a:pPr lvl="1"/>
            <a:endParaRPr lang="es-ES" sz="2000" dirty="0" smtClean="0">
              <a:latin typeface="+mn-lt"/>
            </a:endParaRPr>
          </a:p>
          <a:p>
            <a:pPr lvl="2">
              <a:buNone/>
            </a:pPr>
            <a:endParaRPr lang="es-ES" sz="2200" u="sng" dirty="0" smtClean="0"/>
          </a:p>
          <a:p>
            <a:pPr lvl="2">
              <a:buNone/>
            </a:pPr>
            <a:endParaRPr lang="es-ES" sz="2200" u="sng" dirty="0" smtClean="0"/>
          </a:p>
        </p:txBody>
      </p:sp>
      <p:sp>
        <p:nvSpPr>
          <p:cNvPr id="18" name="17 CuadroTexto"/>
          <p:cNvSpPr txBox="1"/>
          <p:nvPr/>
        </p:nvSpPr>
        <p:spPr>
          <a:xfrm>
            <a:off x="3995936" y="1340768"/>
            <a:ext cx="4125144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DUDAS FRECUENTES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599650607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Marcador de pie de página 5"/>
          <p:cNvSpPr txBox="1">
            <a:spLocks noGrp="1"/>
          </p:cNvSpPr>
          <p:nvPr/>
        </p:nvSpPr>
        <p:spPr bwMode="auto">
          <a:xfrm>
            <a:off x="2335213" y="6172200"/>
            <a:ext cx="4321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 sz="1200" b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132138" y="22764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 sz="1800" b="0">
              <a:latin typeface="Calibri" pitchFamily="34" charset="0"/>
            </a:endParaRPr>
          </a:p>
        </p:txBody>
      </p:sp>
      <p:sp>
        <p:nvSpPr>
          <p:cNvPr id="11" name="1 Título"/>
          <p:cNvSpPr txBox="1">
            <a:spLocks/>
          </p:cNvSpPr>
          <p:nvPr/>
        </p:nvSpPr>
        <p:spPr bwMode="auto">
          <a:xfrm>
            <a:off x="-108520" y="692696"/>
            <a:ext cx="8229600" cy="782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42950" lvl="1" indent="-285750" eaLnBrk="0" hangingPunct="0">
              <a:spcBef>
                <a:spcPct val="20000"/>
              </a:spcBef>
              <a:defRPr/>
            </a:pPr>
            <a:r>
              <a:rPr lang="es-ES" sz="2200" u="sng" dirty="0" smtClean="0">
                <a:solidFill>
                  <a:srgbClr val="000099"/>
                </a:solidFill>
              </a:rPr>
              <a:t>Programa Nacional de Desarrollo Rural: 16.1 AEI </a:t>
            </a:r>
          </a:p>
        </p:txBody>
      </p:sp>
      <p:grpSp>
        <p:nvGrpSpPr>
          <p:cNvPr id="2" name="11 Grupo"/>
          <p:cNvGrpSpPr/>
          <p:nvPr/>
        </p:nvGrpSpPr>
        <p:grpSpPr>
          <a:xfrm>
            <a:off x="250825" y="188640"/>
            <a:ext cx="3115176" cy="635967"/>
            <a:chOff x="250825" y="133682"/>
            <a:chExt cx="3115176" cy="635967"/>
          </a:xfrm>
        </p:grpSpPr>
        <p:pic>
          <p:nvPicPr>
            <p:cNvPr id="13" name="0 Imagen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82753"/>
            <a:stretch>
              <a:fillRect/>
            </a:stretch>
          </p:blipFill>
          <p:spPr>
            <a:xfrm>
              <a:off x="250825" y="184859"/>
              <a:ext cx="523210" cy="584790"/>
            </a:xfrm>
            <a:prstGeom prst="rect">
              <a:avLst/>
            </a:prstGeom>
          </p:spPr>
        </p:pic>
        <p:pic>
          <p:nvPicPr>
            <p:cNvPr id="14" name="5 Imagen" descr="2011-AgriculturaAMA.JP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74035" y="133682"/>
              <a:ext cx="2591966" cy="635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5" name="0 Imagen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96336" y="163488"/>
            <a:ext cx="1296145" cy="529208"/>
          </a:xfrm>
          <a:prstGeom prst="rect">
            <a:avLst/>
          </a:prstGeom>
        </p:spPr>
      </p:pic>
      <p:sp>
        <p:nvSpPr>
          <p:cNvPr id="16" name="15 Rectángulo"/>
          <p:cNvSpPr/>
          <p:nvPr/>
        </p:nvSpPr>
        <p:spPr>
          <a:xfrm>
            <a:off x="2699792" y="188640"/>
            <a:ext cx="5781328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eaLnBrk="0" hangingPunct="0">
              <a:spcBef>
                <a:spcPct val="20000"/>
              </a:spcBef>
              <a:defRPr/>
            </a:pPr>
            <a:r>
              <a:rPr lang="es-ES" sz="2000" dirty="0" smtClean="0">
                <a:solidFill>
                  <a:srgbClr val="000099"/>
                </a:solidFill>
              </a:rPr>
              <a:t>	</a:t>
            </a:r>
            <a:r>
              <a:rPr lang="es-ES" sz="1400" b="0" i="1" dirty="0" smtClean="0">
                <a:solidFill>
                  <a:srgbClr val="000099"/>
                </a:solidFill>
              </a:rPr>
              <a:t>Creación de grupos operativos </a:t>
            </a:r>
            <a:r>
              <a:rPr lang="es-ES" sz="1400" b="0" i="1" dirty="0" err="1" smtClean="0">
                <a:solidFill>
                  <a:srgbClr val="000099"/>
                </a:solidFill>
              </a:rPr>
              <a:t>supraautonómicos</a:t>
            </a:r>
            <a:endParaRPr lang="es-ES" sz="1400" b="0" i="1" dirty="0" smtClean="0">
              <a:solidFill>
                <a:srgbClr val="000099"/>
              </a:solidFill>
            </a:endParaRPr>
          </a:p>
          <a:p>
            <a:pPr marL="742950" lvl="1" indent="-285750" eaLnBrk="0" hangingPunct="0">
              <a:spcBef>
                <a:spcPct val="20000"/>
              </a:spcBef>
              <a:defRPr/>
            </a:pPr>
            <a:endParaRPr lang="es-ES" sz="1400" b="0" i="1" dirty="0" smtClean="0">
              <a:solidFill>
                <a:srgbClr val="000099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67543" y="1268760"/>
            <a:ext cx="8424938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sz="1800" dirty="0" smtClean="0"/>
          </a:p>
          <a:p>
            <a:r>
              <a:rPr lang="es-ES" sz="1800" dirty="0" smtClean="0">
                <a:solidFill>
                  <a:schemeClr val="accent3">
                    <a:lumMod val="50000"/>
                  </a:schemeClr>
                </a:solidFill>
              </a:rPr>
              <a:t>CRITERIOS DE SELECCIÓN</a:t>
            </a:r>
          </a:p>
          <a:p>
            <a:pPr>
              <a:buFont typeface="Wingdings" pitchFamily="2" charset="2"/>
              <a:buChar char="v"/>
            </a:pPr>
            <a:endParaRPr lang="es-ES" sz="1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endParaRPr lang="es-ES" sz="1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endParaRPr lang="es-ES" sz="1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endParaRPr lang="es-ES" sz="1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endParaRPr lang="es-ES" sz="1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endParaRPr lang="es-ES" dirty="0" smtClean="0">
              <a:latin typeface="+mn-lt"/>
            </a:endParaRPr>
          </a:p>
          <a:p>
            <a:pPr lvl="1"/>
            <a:endParaRPr lang="es-ES" sz="2000" dirty="0" smtClean="0">
              <a:latin typeface="+mn-lt"/>
            </a:endParaRPr>
          </a:p>
          <a:p>
            <a:pPr lvl="2">
              <a:buNone/>
            </a:pPr>
            <a:endParaRPr lang="es-ES" sz="2200" u="sng" dirty="0" smtClean="0"/>
          </a:p>
          <a:p>
            <a:pPr lvl="2">
              <a:buNone/>
            </a:pPr>
            <a:endParaRPr lang="es-ES" sz="2200" u="sng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/>
          <a:srcRect l="19154" t="18914" r="17613" b="4306"/>
          <a:stretch>
            <a:fillRect/>
          </a:stretch>
        </p:blipFill>
        <p:spPr bwMode="auto">
          <a:xfrm>
            <a:off x="1187624" y="1988840"/>
            <a:ext cx="6933456" cy="4869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16 Elipse"/>
          <p:cNvSpPr/>
          <p:nvPr/>
        </p:nvSpPr>
        <p:spPr>
          <a:xfrm>
            <a:off x="2987824" y="2492896"/>
            <a:ext cx="3312368" cy="36004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Elipse"/>
          <p:cNvSpPr/>
          <p:nvPr/>
        </p:nvSpPr>
        <p:spPr>
          <a:xfrm>
            <a:off x="2987824" y="4140374"/>
            <a:ext cx="3312368" cy="36004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Elipse"/>
          <p:cNvSpPr/>
          <p:nvPr/>
        </p:nvSpPr>
        <p:spPr>
          <a:xfrm>
            <a:off x="3140224" y="5992180"/>
            <a:ext cx="3312368" cy="36004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599650607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Marcador de pie de página 5"/>
          <p:cNvSpPr txBox="1">
            <a:spLocks noGrp="1"/>
          </p:cNvSpPr>
          <p:nvPr/>
        </p:nvSpPr>
        <p:spPr bwMode="auto">
          <a:xfrm>
            <a:off x="2335213" y="6172200"/>
            <a:ext cx="4321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 sz="1200" b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132138" y="22764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 sz="1800" b="0">
              <a:latin typeface="Calibri" pitchFamily="34" charset="0"/>
            </a:endParaRPr>
          </a:p>
        </p:txBody>
      </p:sp>
      <p:sp>
        <p:nvSpPr>
          <p:cNvPr id="11" name="1 Título"/>
          <p:cNvSpPr txBox="1">
            <a:spLocks/>
          </p:cNvSpPr>
          <p:nvPr/>
        </p:nvSpPr>
        <p:spPr bwMode="auto">
          <a:xfrm>
            <a:off x="-108520" y="692696"/>
            <a:ext cx="8229600" cy="782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42950" lvl="1" indent="-285750" eaLnBrk="0" hangingPunct="0">
              <a:spcBef>
                <a:spcPct val="20000"/>
              </a:spcBef>
              <a:defRPr/>
            </a:pPr>
            <a:r>
              <a:rPr lang="es-ES" sz="2200" u="sng" dirty="0" smtClean="0">
                <a:solidFill>
                  <a:srgbClr val="000099"/>
                </a:solidFill>
              </a:rPr>
              <a:t>Programa Nacional de Desarrollo Rural: 16.1 AEI </a:t>
            </a:r>
          </a:p>
        </p:txBody>
      </p:sp>
      <p:grpSp>
        <p:nvGrpSpPr>
          <p:cNvPr id="2" name="11 Grupo"/>
          <p:cNvGrpSpPr/>
          <p:nvPr/>
        </p:nvGrpSpPr>
        <p:grpSpPr>
          <a:xfrm>
            <a:off x="250825" y="188640"/>
            <a:ext cx="3115176" cy="635967"/>
            <a:chOff x="250825" y="133682"/>
            <a:chExt cx="3115176" cy="635967"/>
          </a:xfrm>
        </p:grpSpPr>
        <p:pic>
          <p:nvPicPr>
            <p:cNvPr id="13" name="0 Imagen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82753"/>
            <a:stretch>
              <a:fillRect/>
            </a:stretch>
          </p:blipFill>
          <p:spPr>
            <a:xfrm>
              <a:off x="250825" y="184859"/>
              <a:ext cx="523210" cy="584790"/>
            </a:xfrm>
            <a:prstGeom prst="rect">
              <a:avLst/>
            </a:prstGeom>
          </p:spPr>
        </p:pic>
        <p:pic>
          <p:nvPicPr>
            <p:cNvPr id="14" name="5 Imagen" descr="2011-AgriculturaAMA.JP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74035" y="133682"/>
              <a:ext cx="2591966" cy="635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5" name="0 Imagen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96336" y="163488"/>
            <a:ext cx="1296145" cy="529208"/>
          </a:xfrm>
          <a:prstGeom prst="rect">
            <a:avLst/>
          </a:prstGeom>
        </p:spPr>
      </p:pic>
      <p:sp>
        <p:nvSpPr>
          <p:cNvPr id="16" name="15 Rectángulo"/>
          <p:cNvSpPr/>
          <p:nvPr/>
        </p:nvSpPr>
        <p:spPr>
          <a:xfrm>
            <a:off x="2699792" y="188640"/>
            <a:ext cx="5781328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eaLnBrk="0" hangingPunct="0">
              <a:spcBef>
                <a:spcPct val="20000"/>
              </a:spcBef>
              <a:defRPr/>
            </a:pPr>
            <a:r>
              <a:rPr lang="es-ES" sz="2000" dirty="0" smtClean="0">
                <a:solidFill>
                  <a:srgbClr val="000099"/>
                </a:solidFill>
              </a:rPr>
              <a:t>	</a:t>
            </a:r>
            <a:r>
              <a:rPr lang="es-ES" sz="1400" b="0" i="1" dirty="0" smtClean="0">
                <a:solidFill>
                  <a:srgbClr val="000099"/>
                </a:solidFill>
              </a:rPr>
              <a:t>Creación de grupos operativos </a:t>
            </a:r>
            <a:r>
              <a:rPr lang="es-ES" sz="1400" b="0" i="1" dirty="0" err="1" smtClean="0">
                <a:solidFill>
                  <a:srgbClr val="000099"/>
                </a:solidFill>
              </a:rPr>
              <a:t>supraautonómicos</a:t>
            </a:r>
            <a:endParaRPr lang="es-ES" sz="1400" b="0" i="1" dirty="0" smtClean="0">
              <a:solidFill>
                <a:srgbClr val="000099"/>
              </a:solidFill>
            </a:endParaRPr>
          </a:p>
          <a:p>
            <a:pPr marL="742950" lvl="1" indent="-285750" eaLnBrk="0" hangingPunct="0">
              <a:spcBef>
                <a:spcPct val="20000"/>
              </a:spcBef>
              <a:defRPr/>
            </a:pPr>
            <a:endParaRPr lang="es-ES" sz="1400" b="0" i="1" dirty="0" smtClean="0">
              <a:solidFill>
                <a:srgbClr val="000099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67543" y="1463218"/>
            <a:ext cx="842493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800" dirty="0" smtClean="0">
                <a:solidFill>
                  <a:schemeClr val="accent3">
                    <a:lumMod val="50000"/>
                  </a:schemeClr>
                </a:solidFill>
              </a:rPr>
              <a:t>EVALUACIÓN DE LAS SOLICITUDES</a:t>
            </a:r>
          </a:p>
          <a:p>
            <a:pPr>
              <a:buFont typeface="Wingdings" pitchFamily="2" charset="2"/>
              <a:buChar char="v"/>
            </a:pPr>
            <a:endParaRPr lang="es-ES" sz="1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s-ES" dirty="0" smtClean="0"/>
              <a:t>Posible remisión previa a un órgano especializado en innovación </a:t>
            </a:r>
            <a:r>
              <a:rPr lang="es-ES" dirty="0" smtClean="0">
                <a:solidFill>
                  <a:srgbClr val="00B050"/>
                </a:solidFill>
              </a:rPr>
              <a:t>(CDTI)</a:t>
            </a:r>
          </a:p>
          <a:p>
            <a:pPr lvl="1"/>
            <a:r>
              <a:rPr lang="es-ES" sz="1400" b="0" dirty="0" smtClean="0"/>
              <a:t>	</a:t>
            </a:r>
            <a:endParaRPr lang="es-ES" b="0" dirty="0" smtClean="0"/>
          </a:p>
          <a:p>
            <a:pPr lvl="1">
              <a:buFont typeface="Wingdings" pitchFamily="2" charset="2"/>
              <a:buChar char="§"/>
            </a:pPr>
            <a:r>
              <a:rPr lang="es-ES" dirty="0" smtClean="0"/>
              <a:t>Comisión valoración</a:t>
            </a:r>
          </a:p>
          <a:p>
            <a:pPr lvl="1">
              <a:buFont typeface="Wingdings" pitchFamily="2" charset="2"/>
              <a:buChar char="§"/>
            </a:pPr>
            <a:endParaRPr lang="es-ES" b="0" dirty="0" smtClean="0"/>
          </a:p>
          <a:p>
            <a:pPr lvl="1"/>
            <a:r>
              <a:rPr lang="es-ES" sz="1300" b="0" dirty="0" smtClean="0"/>
              <a:t>a) Presidente: el Director General de Desarrollo Rural y Política Forestal del MAGRAMA.</a:t>
            </a:r>
          </a:p>
          <a:p>
            <a:pPr lvl="1"/>
            <a:r>
              <a:rPr lang="es-ES" sz="1300" b="0" dirty="0" smtClean="0"/>
              <a:t>b) Vocales:</a:t>
            </a:r>
          </a:p>
          <a:p>
            <a:pPr lvl="2"/>
            <a:r>
              <a:rPr lang="es-ES" sz="1300" b="0" dirty="0" smtClean="0"/>
              <a:t>1.º Un representante de la Dirección General de Producciones y Mercados Agrarios del MAGRAMA</a:t>
            </a:r>
          </a:p>
          <a:p>
            <a:pPr lvl="2"/>
            <a:r>
              <a:rPr lang="es-ES" sz="1300" b="0" dirty="0" smtClean="0"/>
              <a:t>2.º Un representante de la Dirección General de Sanidad de la Producción Agraria del MAGRAMA</a:t>
            </a:r>
          </a:p>
          <a:p>
            <a:pPr lvl="2"/>
            <a:r>
              <a:rPr lang="es-ES" sz="1300" b="0" dirty="0" smtClean="0"/>
              <a:t>3.º Un representante de la Dirección General de la Industria Alimentaria de MAGRAMA</a:t>
            </a:r>
          </a:p>
          <a:p>
            <a:pPr lvl="2"/>
            <a:r>
              <a:rPr lang="es-ES" sz="1300" b="0" dirty="0" smtClean="0"/>
              <a:t>4.º Un representante de la Secretaría de Estado de Medio Ambiente del MAGRAMA</a:t>
            </a:r>
          </a:p>
          <a:p>
            <a:pPr lvl="2"/>
            <a:r>
              <a:rPr lang="es-ES" sz="1300" b="0" dirty="0" smtClean="0"/>
              <a:t>5.º Un representante del Fondo Español de Garantía Agraria (FEGA)</a:t>
            </a:r>
          </a:p>
          <a:p>
            <a:pPr lvl="2"/>
            <a:r>
              <a:rPr lang="es-ES" sz="1300" b="0" dirty="0" smtClean="0"/>
              <a:t>6.º Un representante del Ministerio de Economía y Competitividad.</a:t>
            </a:r>
          </a:p>
          <a:p>
            <a:pPr lvl="2"/>
            <a:r>
              <a:rPr lang="es-ES" sz="1300" b="0" dirty="0" smtClean="0"/>
              <a:t>7.º Tres representantes de las comunidades autónomas, que serán las presentes en el Comité Ejecutivo del Programa Nacional de Desarrollo Rural en el momento de la convocatoria, a propuesta de las mismas</a:t>
            </a:r>
            <a:r>
              <a:rPr lang="es-ES" sz="1400" b="0" dirty="0" smtClean="0"/>
              <a:t>.</a:t>
            </a:r>
          </a:p>
          <a:p>
            <a:pPr lvl="2"/>
            <a:endParaRPr lang="es-ES" sz="1400" b="0" dirty="0" smtClean="0"/>
          </a:p>
          <a:p>
            <a:pPr lvl="1"/>
            <a:r>
              <a:rPr lang="es-ES" sz="1400" b="0" dirty="0" smtClean="0"/>
              <a:t>c) Secretario: un funcionario de la Dirección General de Desarrollo Rural, MAGRAMA </a:t>
            </a:r>
            <a:endParaRPr lang="es-ES" sz="1400" b="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endParaRPr lang="es-ES" sz="1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endParaRPr lang="es-ES" sz="1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endParaRPr lang="es-ES" sz="1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endParaRPr lang="es-ES" sz="1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endParaRPr lang="es-ES" dirty="0" smtClean="0">
              <a:latin typeface="+mn-lt"/>
            </a:endParaRPr>
          </a:p>
          <a:p>
            <a:pPr lvl="1"/>
            <a:endParaRPr lang="es-ES" sz="2000" dirty="0" smtClean="0">
              <a:latin typeface="+mn-lt"/>
            </a:endParaRPr>
          </a:p>
          <a:p>
            <a:pPr lvl="2">
              <a:buNone/>
            </a:pPr>
            <a:endParaRPr lang="es-ES" sz="2200" u="sng" dirty="0" smtClean="0"/>
          </a:p>
          <a:p>
            <a:pPr lvl="2">
              <a:buNone/>
            </a:pPr>
            <a:endParaRPr lang="es-ES" sz="2200" u="sng" dirty="0" smtClean="0"/>
          </a:p>
        </p:txBody>
      </p:sp>
    </p:spTree>
    <p:extLst>
      <p:ext uri="{BB962C8B-B14F-4D97-AF65-F5344CB8AC3E}">
        <p14:creationId xmlns:p14="http://schemas.microsoft.com/office/powerpoint/2010/main" xmlns="" val="2599650607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132138" y="22764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 sz="1800" b="0">
              <a:latin typeface="Calibri" pitchFamily="34" charset="0"/>
            </a:endParaRPr>
          </a:p>
        </p:txBody>
      </p:sp>
      <p:sp>
        <p:nvSpPr>
          <p:cNvPr id="11" name="1 Título"/>
          <p:cNvSpPr txBox="1">
            <a:spLocks/>
          </p:cNvSpPr>
          <p:nvPr/>
        </p:nvSpPr>
        <p:spPr bwMode="auto">
          <a:xfrm>
            <a:off x="-108520" y="692696"/>
            <a:ext cx="8229600" cy="782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42950" lvl="1" indent="-285750" eaLnBrk="0" hangingPunct="0">
              <a:spcBef>
                <a:spcPct val="20000"/>
              </a:spcBef>
              <a:defRPr/>
            </a:pPr>
            <a:r>
              <a:rPr lang="es-ES" sz="2200" u="sng" dirty="0" smtClean="0">
                <a:solidFill>
                  <a:srgbClr val="000099"/>
                </a:solidFill>
              </a:rPr>
              <a:t>Programa Nacional de Desarrollo Rural: 16.1 AEI </a:t>
            </a:r>
          </a:p>
        </p:txBody>
      </p:sp>
      <p:grpSp>
        <p:nvGrpSpPr>
          <p:cNvPr id="2" name="11 Grupo"/>
          <p:cNvGrpSpPr/>
          <p:nvPr/>
        </p:nvGrpSpPr>
        <p:grpSpPr>
          <a:xfrm>
            <a:off x="250825" y="188640"/>
            <a:ext cx="3115176" cy="635967"/>
            <a:chOff x="250825" y="133682"/>
            <a:chExt cx="3115176" cy="635967"/>
          </a:xfrm>
        </p:grpSpPr>
        <p:pic>
          <p:nvPicPr>
            <p:cNvPr id="13" name="0 Imagen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82753"/>
            <a:stretch>
              <a:fillRect/>
            </a:stretch>
          </p:blipFill>
          <p:spPr>
            <a:xfrm>
              <a:off x="250825" y="184859"/>
              <a:ext cx="523210" cy="584790"/>
            </a:xfrm>
            <a:prstGeom prst="rect">
              <a:avLst/>
            </a:prstGeom>
          </p:spPr>
        </p:pic>
        <p:pic>
          <p:nvPicPr>
            <p:cNvPr id="14" name="5 Imagen" descr="2011-AgriculturaAMA.JP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74035" y="133682"/>
              <a:ext cx="2591966" cy="635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5" name="0 Imagen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96336" y="163488"/>
            <a:ext cx="1296145" cy="529208"/>
          </a:xfrm>
          <a:prstGeom prst="rect">
            <a:avLst/>
          </a:prstGeom>
        </p:spPr>
      </p:pic>
      <p:sp>
        <p:nvSpPr>
          <p:cNvPr id="16" name="15 Rectángulo"/>
          <p:cNvSpPr/>
          <p:nvPr/>
        </p:nvSpPr>
        <p:spPr>
          <a:xfrm>
            <a:off x="2699792" y="188640"/>
            <a:ext cx="5781328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eaLnBrk="0" hangingPunct="0">
              <a:spcBef>
                <a:spcPct val="20000"/>
              </a:spcBef>
              <a:defRPr/>
            </a:pPr>
            <a:r>
              <a:rPr lang="es-ES" sz="2000" dirty="0" smtClean="0">
                <a:solidFill>
                  <a:srgbClr val="000099"/>
                </a:solidFill>
              </a:rPr>
              <a:t>	</a:t>
            </a:r>
            <a:r>
              <a:rPr lang="es-ES" sz="1400" b="0" i="1" dirty="0" smtClean="0">
                <a:solidFill>
                  <a:srgbClr val="000099"/>
                </a:solidFill>
              </a:rPr>
              <a:t>Creación de grupos operativos </a:t>
            </a:r>
            <a:r>
              <a:rPr lang="es-ES" sz="1400" b="0" i="1" dirty="0" err="1" smtClean="0">
                <a:solidFill>
                  <a:srgbClr val="000099"/>
                </a:solidFill>
              </a:rPr>
              <a:t>supraautonómicos</a:t>
            </a:r>
            <a:endParaRPr lang="es-ES" sz="1400" b="0" i="1" dirty="0" smtClean="0">
              <a:solidFill>
                <a:srgbClr val="000099"/>
              </a:solidFill>
            </a:endParaRPr>
          </a:p>
          <a:p>
            <a:pPr marL="742950" lvl="1" indent="-285750" eaLnBrk="0" hangingPunct="0">
              <a:spcBef>
                <a:spcPct val="20000"/>
              </a:spcBef>
              <a:defRPr/>
            </a:pPr>
            <a:endParaRPr lang="es-ES" sz="1400" b="0" i="1" dirty="0" smtClean="0">
              <a:solidFill>
                <a:srgbClr val="000099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250825" y="1268760"/>
            <a:ext cx="8641656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sz="1800" u="sng" dirty="0" smtClean="0"/>
          </a:p>
          <a:p>
            <a:pPr lvl="1"/>
            <a:r>
              <a:rPr lang="es-ES" sz="1800" dirty="0" smtClean="0">
                <a:solidFill>
                  <a:schemeClr val="accent3">
                    <a:lumMod val="50000"/>
                  </a:schemeClr>
                </a:solidFill>
              </a:rPr>
              <a:t>DIVULGACIÓN DEL GO:</a:t>
            </a:r>
          </a:p>
          <a:p>
            <a:pPr lvl="1"/>
            <a:endParaRPr lang="es-ES" sz="1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1143000" lvl="2" indent="-228600" eaLnBrk="0" hangingPunct="0">
              <a:buFont typeface="Arial" pitchFamily="34" charset="0"/>
              <a:buChar char="•"/>
            </a:pPr>
            <a:r>
              <a:rPr lang="es-ES" sz="1800" b="0" dirty="0" smtClean="0"/>
              <a:t>Obligatoria (al crearse y al presentar proyecto redactado), al menos a través de la RRN y de la red AEI.</a:t>
            </a:r>
          </a:p>
          <a:p>
            <a:pPr marL="1143000" lvl="2" indent="-228600" eaLnBrk="0" hangingPunct="0"/>
            <a:endParaRPr lang="es-ES" sz="1800" b="0" dirty="0" smtClean="0"/>
          </a:p>
          <a:p>
            <a:pPr marL="1143000" lvl="2" indent="-228600" eaLnBrk="0" hangingPunct="0">
              <a:buFont typeface="Arial" pitchFamily="34" charset="0"/>
              <a:buChar char="•"/>
            </a:pPr>
            <a:r>
              <a:rPr lang="es-ES" sz="1800" b="0" dirty="0" smtClean="0"/>
              <a:t>Para ello: obligatorio rellenar “FICHA RESUMEN” , dispuesta en la sede electrónica del MAGRAMA.</a:t>
            </a:r>
          </a:p>
          <a:p>
            <a:pPr marL="1143000" lvl="2" indent="-228600" eaLnBrk="0" hangingPunct="0">
              <a:buFont typeface="Arial" pitchFamily="34" charset="0"/>
              <a:buChar char="•"/>
            </a:pPr>
            <a:endParaRPr lang="es-ES" sz="1800" b="0" dirty="0" smtClean="0"/>
          </a:p>
          <a:p>
            <a:pPr marL="1143000" lvl="2" indent="-228600" eaLnBrk="0" hangingPunct="0">
              <a:buFont typeface="Arial" pitchFamily="34" charset="0"/>
              <a:buChar char="•"/>
            </a:pPr>
            <a:r>
              <a:rPr lang="es-ES" sz="1800" b="0" dirty="0" smtClean="0"/>
              <a:t>La solicitud de las ayudas implica autorización a MAGRAMA (RRN y portal </a:t>
            </a:r>
            <a:r>
              <a:rPr lang="es-ES" sz="1800" b="0" dirty="0" err="1" smtClean="0"/>
              <a:t>idi</a:t>
            </a:r>
            <a:r>
              <a:rPr lang="es-ES" sz="1800" b="0" dirty="0" smtClean="0"/>
              <a:t>-a) y a COM para divulgarlo. </a:t>
            </a:r>
          </a:p>
          <a:p>
            <a:pPr marL="1143000" lvl="2" indent="-228600" eaLnBrk="0" hangingPunct="0"/>
            <a:endParaRPr lang="es-ES" sz="1800" b="0" dirty="0" smtClean="0"/>
          </a:p>
          <a:p>
            <a:pPr marL="1143000" lvl="2" indent="-228600" eaLnBrk="0" hangingPunct="0">
              <a:buFont typeface="Arial" pitchFamily="34" charset="0"/>
              <a:buChar char="•"/>
            </a:pPr>
            <a:r>
              <a:rPr lang="es-ES" sz="1800" b="0" dirty="0" smtClean="0"/>
              <a:t>La RRN tendrá información abierta sobre las fichas resumen de los GO que se vayan constituyendo.</a:t>
            </a:r>
          </a:p>
          <a:p>
            <a:pPr marL="1143000" lvl="2" indent="-228600" eaLnBrk="0" hangingPunct="0">
              <a:buFont typeface="Arial" pitchFamily="34" charset="0"/>
              <a:buChar char="•"/>
            </a:pPr>
            <a:endParaRPr lang="es-ES" sz="1800" b="0" dirty="0" smtClean="0"/>
          </a:p>
          <a:p>
            <a:pPr marL="1143000" lvl="2" indent="-228600" eaLnBrk="0" hangingPunct="0">
              <a:buFont typeface="Arial" pitchFamily="34" charset="0"/>
              <a:buChar char="•"/>
            </a:pPr>
            <a:r>
              <a:rPr lang="es-ES" sz="1800" b="0" dirty="0" smtClean="0"/>
              <a:t>Opcional: Otras formas de divulgación</a:t>
            </a:r>
            <a:r>
              <a:rPr lang="es-ES" sz="1800" dirty="0" smtClean="0"/>
              <a:t>.</a:t>
            </a:r>
          </a:p>
          <a:p>
            <a:pPr marL="1143000" lvl="2" indent="-228600" eaLnBrk="0" hangingPunct="0"/>
            <a:endParaRPr lang="es-ES" sz="1800" dirty="0" smtClean="0"/>
          </a:p>
          <a:p>
            <a:pPr marL="1143000" lvl="2" indent="-228600" eaLnBrk="0" hangingPunct="0">
              <a:buFont typeface="Arial" pitchFamily="34" charset="0"/>
              <a:buChar char="•"/>
            </a:pPr>
            <a:r>
              <a:rPr lang="es-ES" sz="1800" b="0" dirty="0" smtClean="0"/>
              <a:t>Si se presenta un Plan de Divulgación, difusión adicional a la ficha resumen en la RRN, puede ser subvencionado.</a:t>
            </a:r>
          </a:p>
          <a:p>
            <a:pPr marL="1143000" lvl="2" indent="-228600" eaLnBrk="0" hangingPunct="0">
              <a:buFont typeface="Arial" pitchFamily="34" charset="0"/>
              <a:buChar char="•"/>
            </a:pPr>
            <a:endParaRPr lang="es-ES" sz="1800" b="0" dirty="0" smtClean="0"/>
          </a:p>
          <a:p>
            <a:pPr marL="1143000" lvl="2" indent="-228600" eaLnBrk="0" hangingPunct="0"/>
            <a:endParaRPr lang="es-ES" sz="1800" b="0" dirty="0" smtClean="0"/>
          </a:p>
          <a:p>
            <a:pPr lvl="1"/>
            <a:endParaRPr lang="es-ES" dirty="0" smtClean="0"/>
          </a:p>
          <a:p>
            <a:pPr lvl="1"/>
            <a:endParaRPr lang="es-ES" sz="2000" dirty="0" smtClean="0">
              <a:latin typeface="+mn-lt"/>
            </a:endParaRPr>
          </a:p>
          <a:p>
            <a:pPr lvl="2">
              <a:buNone/>
            </a:pPr>
            <a:endParaRPr lang="es-ES" sz="2200" u="sng" dirty="0" smtClean="0"/>
          </a:p>
          <a:p>
            <a:pPr lvl="2">
              <a:buNone/>
            </a:pPr>
            <a:endParaRPr lang="es-ES" sz="2200" u="sng" dirty="0" smtClean="0"/>
          </a:p>
        </p:txBody>
      </p:sp>
    </p:spTree>
    <p:extLst>
      <p:ext uri="{BB962C8B-B14F-4D97-AF65-F5344CB8AC3E}">
        <p14:creationId xmlns:p14="http://schemas.microsoft.com/office/powerpoint/2010/main" xmlns="" val="2599650607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7" name="Text Box 29"/>
          <p:cNvSpPr txBox="1">
            <a:spLocks noChangeArrowheads="1"/>
          </p:cNvSpPr>
          <p:nvPr/>
        </p:nvSpPr>
        <p:spPr bwMode="auto">
          <a:xfrm>
            <a:off x="258069" y="1556792"/>
            <a:ext cx="8634412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76200" dir="2700000" algn="br">
              <a:srgbClr val="000000">
                <a:alpha val="43000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endParaRPr lang="es-ES" sz="4400" dirty="0">
              <a:solidFill>
                <a:srgbClr val="FF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  <a:p>
            <a:pPr algn="ctr">
              <a:defRPr/>
            </a:pPr>
            <a:r>
              <a:rPr lang="es-ES" sz="4400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Muchas gracias </a:t>
            </a:r>
          </a:p>
          <a:p>
            <a:pPr algn="ctr">
              <a:defRPr/>
            </a:pPr>
            <a:endParaRPr lang="es-ES" sz="4400" dirty="0">
              <a:solidFill>
                <a:srgbClr val="D6009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sp>
        <p:nvSpPr>
          <p:cNvPr id="28677" name="Text Box 6"/>
          <p:cNvSpPr txBox="1">
            <a:spLocks noChangeArrowheads="1"/>
          </p:cNvSpPr>
          <p:nvPr/>
        </p:nvSpPr>
        <p:spPr bwMode="auto">
          <a:xfrm>
            <a:off x="109538" y="4426565"/>
            <a:ext cx="9034462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/>
            <a:r>
              <a:rPr lang="es-ES" sz="2200" i="1" dirty="0" smtClean="0">
                <a:latin typeface="+mn-lt"/>
              </a:rPr>
              <a:t>DG </a:t>
            </a:r>
            <a:r>
              <a:rPr lang="es-ES" sz="2200" i="1" dirty="0">
                <a:latin typeface="+mn-lt"/>
              </a:rPr>
              <a:t>Desarrollo </a:t>
            </a:r>
            <a:r>
              <a:rPr lang="es-ES" sz="2200" i="1" dirty="0" smtClean="0">
                <a:latin typeface="+mn-lt"/>
              </a:rPr>
              <a:t>Rural y </a:t>
            </a:r>
            <a:r>
              <a:rPr lang="es-ES" sz="2200" i="1" dirty="0">
                <a:latin typeface="+mn-lt"/>
              </a:rPr>
              <a:t>Política Forestal (MAGRAMA</a:t>
            </a:r>
            <a:r>
              <a:rPr lang="es-ES" sz="2200" i="1" dirty="0" smtClean="0">
                <a:latin typeface="+mn-lt"/>
              </a:rPr>
              <a:t>)</a:t>
            </a:r>
            <a:endParaRPr lang="es-ES" sz="2800" dirty="0">
              <a:latin typeface="+mn-lt"/>
            </a:endParaRPr>
          </a:p>
          <a:p>
            <a:pPr algn="ctr" defTabSz="914400"/>
            <a:r>
              <a:rPr lang="es-ES" sz="2800" dirty="0" smtClean="0">
                <a:solidFill>
                  <a:srgbClr val="D60093"/>
                </a:solidFill>
                <a:latin typeface="+mn-lt"/>
                <a:hlinkClick r:id="rId3"/>
              </a:rPr>
              <a:t>idiagri@magrama.es</a:t>
            </a:r>
            <a:endParaRPr lang="es-ES" sz="2800" dirty="0" smtClean="0">
              <a:solidFill>
                <a:srgbClr val="D60093"/>
              </a:solidFill>
              <a:latin typeface="+mn-lt"/>
            </a:endParaRPr>
          </a:p>
          <a:p>
            <a:pPr algn="ctr" defTabSz="914400"/>
            <a:r>
              <a:rPr lang="es-ES" sz="2800" dirty="0" smtClean="0">
                <a:solidFill>
                  <a:srgbClr val="D60093"/>
                </a:solidFill>
                <a:latin typeface="+mn-lt"/>
              </a:rPr>
              <a:t>@Isabelbombal1</a:t>
            </a:r>
            <a:endParaRPr lang="es-ES" sz="2800" dirty="0">
              <a:solidFill>
                <a:srgbClr val="D60093"/>
              </a:solidFill>
              <a:latin typeface="+mn-lt"/>
            </a:endParaRPr>
          </a:p>
          <a:p>
            <a:pPr algn="ctr" defTabSz="914400"/>
            <a:endParaRPr lang="es-ES" sz="3600" b="0" dirty="0">
              <a:latin typeface="Arial Black" pitchFamily="34" charset="0"/>
            </a:endParaRPr>
          </a:p>
        </p:txBody>
      </p:sp>
      <p:pic>
        <p:nvPicPr>
          <p:cNvPr id="10" name="0 Imagen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96336" y="163488"/>
            <a:ext cx="1296145" cy="529208"/>
          </a:xfrm>
          <a:prstGeom prst="rect">
            <a:avLst/>
          </a:prstGeom>
        </p:spPr>
      </p:pic>
      <p:grpSp>
        <p:nvGrpSpPr>
          <p:cNvPr id="11" name="10 Grupo"/>
          <p:cNvGrpSpPr/>
          <p:nvPr/>
        </p:nvGrpSpPr>
        <p:grpSpPr>
          <a:xfrm>
            <a:off x="250825" y="200745"/>
            <a:ext cx="3115176" cy="635967"/>
            <a:chOff x="250825" y="133682"/>
            <a:chExt cx="3115176" cy="635967"/>
          </a:xfrm>
        </p:grpSpPr>
        <p:pic>
          <p:nvPicPr>
            <p:cNvPr id="12" name="0 Imagen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82753"/>
            <a:stretch>
              <a:fillRect/>
            </a:stretch>
          </p:blipFill>
          <p:spPr>
            <a:xfrm>
              <a:off x="250825" y="184859"/>
              <a:ext cx="523210" cy="584790"/>
            </a:xfrm>
            <a:prstGeom prst="rect">
              <a:avLst/>
            </a:prstGeom>
          </p:spPr>
        </p:pic>
        <p:pic>
          <p:nvPicPr>
            <p:cNvPr id="13" name="5 Imagen" descr="2011-AgriculturaAMA.JPG"/>
            <p:cNvPicPr>
              <a:picLocks noChangeAspect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74035" y="133682"/>
              <a:ext cx="2591966" cy="635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Marcador de pie de página 5"/>
          <p:cNvSpPr txBox="1">
            <a:spLocks noGrp="1"/>
          </p:cNvSpPr>
          <p:nvPr/>
        </p:nvSpPr>
        <p:spPr bwMode="auto">
          <a:xfrm>
            <a:off x="2335213" y="6172200"/>
            <a:ext cx="4321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 sz="1200" b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9551" y="1475656"/>
            <a:ext cx="8352930" cy="5172794"/>
          </a:xfrm>
          <a:ln>
            <a:solidFill>
              <a:schemeClr val="accent1"/>
            </a:solidFill>
          </a:ln>
        </p:spPr>
        <p:txBody>
          <a:bodyPr/>
          <a:lstStyle/>
          <a:p>
            <a:pPr marL="342900" lvl="2" indent="-342900" algn="ctr">
              <a:buNone/>
            </a:pPr>
            <a:r>
              <a:rPr lang="es-ES" sz="2000" b="1" dirty="0" smtClean="0">
                <a:solidFill>
                  <a:schemeClr val="accent1">
                    <a:lumMod val="75000"/>
                  </a:schemeClr>
                </a:solidFill>
              </a:rPr>
              <a:t>M</a:t>
            </a:r>
            <a:r>
              <a:rPr lang="es-ES" sz="2000" b="1" u="sng" dirty="0" smtClean="0">
                <a:solidFill>
                  <a:schemeClr val="accent1">
                    <a:lumMod val="75000"/>
                  </a:schemeClr>
                </a:solidFill>
              </a:rPr>
              <a:t>edida 16 Cooperación</a:t>
            </a:r>
            <a:r>
              <a:rPr lang="es-ES" sz="2000" b="1" dirty="0" smtClean="0">
                <a:solidFill>
                  <a:schemeClr val="accent1">
                    <a:lumMod val="75000"/>
                  </a:schemeClr>
                </a:solidFill>
              </a:rPr>
              <a:t>, 2 </a:t>
            </a:r>
            <a:r>
              <a:rPr lang="es-ES" sz="2000" b="1" dirty="0" err="1" smtClean="0">
                <a:solidFill>
                  <a:schemeClr val="accent1">
                    <a:lumMod val="75000"/>
                  </a:schemeClr>
                </a:solidFill>
              </a:rPr>
              <a:t>submedidas</a:t>
            </a:r>
            <a:r>
              <a:rPr lang="es-ES" sz="2000" b="1" dirty="0" smtClean="0">
                <a:solidFill>
                  <a:schemeClr val="accent1">
                    <a:lumMod val="75000"/>
                  </a:schemeClr>
                </a:solidFill>
              </a:rPr>
              <a:t> para la AEI: </a:t>
            </a:r>
          </a:p>
          <a:p>
            <a:pPr marL="342900" lvl="2" indent="-342900" algn="ctr">
              <a:buNone/>
            </a:pPr>
            <a:r>
              <a:rPr lang="es-ES" sz="2000" b="1" dirty="0" smtClean="0">
                <a:solidFill>
                  <a:schemeClr val="accent1">
                    <a:lumMod val="75000"/>
                  </a:schemeClr>
                </a:solidFill>
              </a:rPr>
              <a:t>(SUBVENCIÓN, CONCURRENCIA COMPETITIVA)</a:t>
            </a:r>
          </a:p>
          <a:p>
            <a:pPr lvl="2">
              <a:buNone/>
            </a:pPr>
            <a:endParaRPr lang="es-ES" dirty="0" smtClean="0"/>
          </a:p>
          <a:p>
            <a:pPr>
              <a:buFont typeface="Wingdings" pitchFamily="2" charset="2"/>
              <a:buChar char="Ø"/>
            </a:pPr>
            <a:r>
              <a:rPr lang="es-ES" sz="2000" b="1" dirty="0" smtClean="0"/>
              <a:t>16.1 AEI: Ayuda para la creación de grupos operativos en materia de productividad y sostenibilidad agrícolas</a:t>
            </a:r>
            <a:endParaRPr lang="es-ES" sz="2000" dirty="0" smtClean="0"/>
          </a:p>
          <a:p>
            <a:pPr lvl="2">
              <a:buNone/>
            </a:pPr>
            <a:r>
              <a:rPr lang="es-ES" sz="1800" b="1" dirty="0" smtClean="0">
                <a:solidFill>
                  <a:schemeClr val="accent6">
                    <a:lumMod val="50000"/>
                  </a:schemeClr>
                </a:solidFill>
              </a:rPr>
              <a:t>Bases reguladoras publicadas por Real Decreto 253/2016, 10 de junio 2016.</a:t>
            </a:r>
          </a:p>
          <a:p>
            <a:pPr lvl="2">
              <a:buNone/>
            </a:pPr>
            <a:r>
              <a:rPr lang="es-ES" sz="1800" b="1" dirty="0" smtClean="0">
                <a:solidFill>
                  <a:schemeClr val="accent6">
                    <a:lumMod val="50000"/>
                  </a:schemeClr>
                </a:solidFill>
              </a:rPr>
              <a:t>Convocatoria </a:t>
            </a:r>
            <a:r>
              <a:rPr lang="es-ES" sz="1800" b="1" u="sng" dirty="0" smtClean="0">
                <a:solidFill>
                  <a:schemeClr val="accent6">
                    <a:lumMod val="50000"/>
                  </a:schemeClr>
                </a:solidFill>
              </a:rPr>
              <a:t>(primera)</a:t>
            </a:r>
            <a:r>
              <a:rPr lang="es-ES" sz="1800" b="1" dirty="0" smtClean="0">
                <a:solidFill>
                  <a:schemeClr val="accent6">
                    <a:lumMod val="50000"/>
                  </a:schemeClr>
                </a:solidFill>
              </a:rPr>
              <a:t>: Noviembre 2016 (tramitación anticipada)</a:t>
            </a:r>
          </a:p>
          <a:p>
            <a:pPr lvl="2">
              <a:buNone/>
            </a:pPr>
            <a:endParaRPr lang="es-ES" sz="2200" b="1" u="sng" dirty="0" smtClean="0"/>
          </a:p>
          <a:p>
            <a:pPr marL="342900" lvl="2" indent="-342900">
              <a:buFont typeface="Wingdings" pitchFamily="2" charset="2"/>
              <a:buChar char="Ø"/>
            </a:pPr>
            <a:r>
              <a:rPr lang="es-ES" sz="2000" b="1" dirty="0" smtClean="0"/>
              <a:t>16.1+16.2 AEI: Ayudas para proyectos de grupos operativos en materia de productividad y sostenibilidad agrícolas </a:t>
            </a:r>
          </a:p>
          <a:p>
            <a:pPr marL="342900" lvl="2" indent="-342900">
              <a:buFont typeface="Wingdings" pitchFamily="2" charset="2"/>
              <a:buChar char="Ø"/>
            </a:pPr>
            <a:endParaRPr lang="es-ES" sz="2000" b="1" dirty="0" smtClean="0"/>
          </a:p>
          <a:p>
            <a:pPr lvl="2" algn="ctr">
              <a:buNone/>
            </a:pPr>
            <a:r>
              <a:rPr lang="es-ES" sz="2200" dirty="0" smtClean="0"/>
              <a:t>Presupuesto inicial 2014-2020: </a:t>
            </a:r>
          </a:p>
          <a:p>
            <a:pPr lvl="2" algn="ctr">
              <a:buNone/>
            </a:pPr>
            <a:r>
              <a:rPr lang="es-ES" sz="2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GASTO PÚBLICO TOTAL 47 Millones € </a:t>
            </a:r>
            <a:r>
              <a:rPr lang="es-E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(25 Millones€ FEADER)</a:t>
            </a:r>
          </a:p>
          <a:p>
            <a:pPr lvl="3" algn="ctr">
              <a:buNone/>
            </a:pPr>
            <a:r>
              <a:rPr lang="es-ES" dirty="0" smtClean="0"/>
              <a:t>Sectores: </a:t>
            </a:r>
            <a:r>
              <a:rPr lang="es-E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Agrario, alimentario y forestal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132138" y="22764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 sz="1800" b="0">
              <a:latin typeface="Calibri" pitchFamily="34" charset="0"/>
            </a:endParaRPr>
          </a:p>
        </p:txBody>
      </p:sp>
      <p:sp>
        <p:nvSpPr>
          <p:cNvPr id="11" name="1 Título"/>
          <p:cNvSpPr txBox="1">
            <a:spLocks/>
          </p:cNvSpPr>
          <p:nvPr/>
        </p:nvSpPr>
        <p:spPr bwMode="auto">
          <a:xfrm>
            <a:off x="0" y="692696"/>
            <a:ext cx="8229600" cy="782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42950" lvl="1" indent="-285750" eaLnBrk="0" hangingPunct="0">
              <a:spcBef>
                <a:spcPct val="20000"/>
              </a:spcBef>
              <a:defRPr/>
            </a:pPr>
            <a:r>
              <a:rPr lang="es-ES" sz="2000" u="sng" dirty="0" smtClean="0">
                <a:solidFill>
                  <a:srgbClr val="000099"/>
                </a:solidFill>
              </a:rPr>
              <a:t>Programa</a:t>
            </a:r>
            <a:r>
              <a:rPr lang="es-ES" sz="2200" u="sng" dirty="0" smtClean="0">
                <a:solidFill>
                  <a:srgbClr val="000099"/>
                </a:solidFill>
              </a:rPr>
              <a:t> Nacional de Desarrollo Rural </a:t>
            </a:r>
          </a:p>
        </p:txBody>
      </p:sp>
      <p:grpSp>
        <p:nvGrpSpPr>
          <p:cNvPr id="2" name="11 Grupo"/>
          <p:cNvGrpSpPr/>
          <p:nvPr/>
        </p:nvGrpSpPr>
        <p:grpSpPr>
          <a:xfrm>
            <a:off x="250825" y="188640"/>
            <a:ext cx="3115176" cy="635967"/>
            <a:chOff x="250825" y="133682"/>
            <a:chExt cx="3115176" cy="635967"/>
          </a:xfrm>
        </p:grpSpPr>
        <p:pic>
          <p:nvPicPr>
            <p:cNvPr id="13" name="0 Imagen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82753"/>
            <a:stretch>
              <a:fillRect/>
            </a:stretch>
          </p:blipFill>
          <p:spPr>
            <a:xfrm>
              <a:off x="250825" y="184859"/>
              <a:ext cx="523210" cy="584790"/>
            </a:xfrm>
            <a:prstGeom prst="rect">
              <a:avLst/>
            </a:prstGeom>
          </p:spPr>
        </p:pic>
        <p:pic>
          <p:nvPicPr>
            <p:cNvPr id="14" name="5 Imagen" descr="2011-AgriculturaAMA.JP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74035" y="133682"/>
              <a:ext cx="2591966" cy="635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5" name="0 Imagen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96336" y="163488"/>
            <a:ext cx="1296145" cy="529208"/>
          </a:xfrm>
          <a:prstGeom prst="rect">
            <a:avLst/>
          </a:prstGeom>
        </p:spPr>
      </p:pic>
      <p:sp>
        <p:nvSpPr>
          <p:cNvPr id="16" name="15 Rectángulo"/>
          <p:cNvSpPr/>
          <p:nvPr/>
        </p:nvSpPr>
        <p:spPr>
          <a:xfrm>
            <a:off x="2699792" y="188640"/>
            <a:ext cx="5781328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eaLnBrk="0" hangingPunct="0">
              <a:spcBef>
                <a:spcPct val="20000"/>
              </a:spcBef>
              <a:defRPr/>
            </a:pPr>
            <a:r>
              <a:rPr lang="es-ES" sz="2000" dirty="0" smtClean="0">
                <a:solidFill>
                  <a:srgbClr val="000099"/>
                </a:solidFill>
              </a:rPr>
              <a:t>	</a:t>
            </a:r>
            <a:r>
              <a:rPr lang="es-ES" sz="1400" b="0" i="1" dirty="0" smtClean="0">
                <a:solidFill>
                  <a:srgbClr val="000099"/>
                </a:solidFill>
              </a:rPr>
              <a:t>Creación de grupos operativos </a:t>
            </a:r>
            <a:r>
              <a:rPr lang="es-ES" sz="1400" b="0" i="1" dirty="0" err="1" smtClean="0">
                <a:solidFill>
                  <a:srgbClr val="000099"/>
                </a:solidFill>
              </a:rPr>
              <a:t>supraautonómicos</a:t>
            </a:r>
            <a:endParaRPr lang="es-ES" sz="1400" b="0" i="1" dirty="0" smtClean="0">
              <a:solidFill>
                <a:srgbClr val="000099"/>
              </a:solidFill>
            </a:endParaRPr>
          </a:p>
          <a:p>
            <a:pPr marL="742950" lvl="1" indent="-285750" eaLnBrk="0" hangingPunct="0">
              <a:spcBef>
                <a:spcPct val="20000"/>
              </a:spcBef>
              <a:defRPr/>
            </a:pPr>
            <a:endParaRPr lang="es-ES" sz="1400" b="0" i="1" dirty="0" smtClean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9650607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Marcador de pie de página 5"/>
          <p:cNvSpPr txBox="1">
            <a:spLocks noGrp="1"/>
          </p:cNvSpPr>
          <p:nvPr/>
        </p:nvSpPr>
        <p:spPr bwMode="auto">
          <a:xfrm>
            <a:off x="2335213" y="6172200"/>
            <a:ext cx="4321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 sz="1200" b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30175" y="2198712"/>
            <a:ext cx="8834438" cy="4038600"/>
          </a:xfrm>
        </p:spPr>
        <p:txBody>
          <a:bodyPr/>
          <a:lstStyle/>
          <a:p>
            <a:pPr marL="533400" indent="-533400" algn="just">
              <a:lnSpc>
                <a:spcPct val="130000"/>
              </a:lnSpc>
              <a:spcAft>
                <a:spcPts val="1200"/>
              </a:spcAft>
              <a:buFont typeface="Arial" pitchFamily="34" charset="0"/>
              <a:buNone/>
            </a:pPr>
            <a:r>
              <a:rPr lang="es-ES" sz="2400" dirty="0" smtClean="0">
                <a:solidFill>
                  <a:schemeClr val="bg1"/>
                </a:solidFill>
              </a:rPr>
              <a:t>	</a:t>
            </a:r>
            <a:endParaRPr lang="es-ES" sz="2400" i="1" dirty="0" smtClean="0"/>
          </a:p>
          <a:p>
            <a:pPr marL="533400" indent="-533400" algn="ctr">
              <a:lnSpc>
                <a:spcPct val="130000"/>
              </a:lnSpc>
              <a:spcAft>
                <a:spcPts val="1200"/>
              </a:spcAft>
              <a:buFont typeface="Arial" pitchFamily="34" charset="0"/>
              <a:buNone/>
            </a:pPr>
            <a:r>
              <a:rPr lang="es-ES" sz="2800" b="1" dirty="0" smtClean="0">
                <a:solidFill>
                  <a:srgbClr val="000099"/>
                </a:solidFill>
              </a:rPr>
              <a:t>Tipos de innovación</a:t>
            </a:r>
          </a:p>
          <a:p>
            <a:pPr marL="533400" indent="-533400" algn="just">
              <a:lnSpc>
                <a:spcPct val="130000"/>
              </a:lnSpc>
              <a:spcAft>
                <a:spcPts val="1200"/>
              </a:spcAft>
              <a:buFont typeface="Arial" pitchFamily="34" charset="0"/>
              <a:buNone/>
            </a:pPr>
            <a:r>
              <a:rPr lang="es-ES" sz="2400" b="1" dirty="0" smtClean="0">
                <a:solidFill>
                  <a:srgbClr val="000099"/>
                </a:solidFill>
              </a:rPr>
              <a:t>1)Tecnológica</a:t>
            </a:r>
            <a:r>
              <a:rPr lang="es-ES" sz="2400" dirty="0" smtClean="0">
                <a:solidFill>
                  <a:srgbClr val="000099"/>
                </a:solidFill>
              </a:rPr>
              <a:t>:</a:t>
            </a:r>
            <a:r>
              <a:rPr lang="es-ES" sz="2400" dirty="0" smtClean="0"/>
              <a:t> Conocimiento tecnológico (de producto o de proceso)</a:t>
            </a:r>
          </a:p>
          <a:p>
            <a:pPr marL="533400" indent="-533400" algn="just">
              <a:lnSpc>
                <a:spcPct val="130000"/>
              </a:lnSpc>
              <a:spcAft>
                <a:spcPts val="1200"/>
              </a:spcAft>
              <a:buFont typeface="Arial" pitchFamily="34" charset="0"/>
              <a:buNone/>
            </a:pPr>
            <a:r>
              <a:rPr lang="es-ES" sz="2400" b="1" dirty="0" smtClean="0">
                <a:solidFill>
                  <a:srgbClr val="000099"/>
                </a:solidFill>
              </a:rPr>
              <a:t>2) Organizativa</a:t>
            </a:r>
            <a:r>
              <a:rPr lang="es-ES" sz="2400" dirty="0" smtClean="0">
                <a:solidFill>
                  <a:srgbClr val="000099"/>
                </a:solidFill>
              </a:rPr>
              <a:t>:</a:t>
            </a:r>
            <a:r>
              <a:rPr lang="es-ES" sz="2400" dirty="0" smtClean="0"/>
              <a:t> Conocimiento gerencial.</a:t>
            </a:r>
          </a:p>
          <a:p>
            <a:pPr marL="533400" indent="-533400" algn="just">
              <a:lnSpc>
                <a:spcPct val="130000"/>
              </a:lnSpc>
              <a:spcAft>
                <a:spcPts val="1200"/>
              </a:spcAft>
              <a:buFont typeface="Arial" pitchFamily="34" charset="0"/>
              <a:buNone/>
            </a:pPr>
            <a:r>
              <a:rPr lang="es-ES" sz="2400" b="1" dirty="0" smtClean="0">
                <a:solidFill>
                  <a:srgbClr val="000099"/>
                </a:solidFill>
              </a:rPr>
              <a:t>3)</a:t>
            </a:r>
            <a:r>
              <a:rPr lang="es-ES" sz="2400" dirty="0" smtClean="0">
                <a:solidFill>
                  <a:srgbClr val="000099"/>
                </a:solidFill>
              </a:rPr>
              <a:t> </a:t>
            </a:r>
            <a:r>
              <a:rPr lang="es-ES" sz="2400" b="1" dirty="0" smtClean="0">
                <a:solidFill>
                  <a:srgbClr val="000099"/>
                </a:solidFill>
              </a:rPr>
              <a:t>Comercial</a:t>
            </a:r>
            <a:r>
              <a:rPr lang="es-ES" sz="2400" dirty="0" smtClean="0">
                <a:solidFill>
                  <a:srgbClr val="000099"/>
                </a:solidFill>
              </a:rPr>
              <a:t>: </a:t>
            </a:r>
            <a:r>
              <a:rPr lang="es-ES" sz="2400" dirty="0" smtClean="0"/>
              <a:t>Conocimiento de marketing: </a:t>
            </a:r>
            <a:r>
              <a:rPr lang="es-ES" sz="2000" dirty="0" smtClean="0"/>
              <a:t>posicionamiento, promoción, presentación…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132138" y="22764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 sz="1800" b="0">
              <a:latin typeface="Calibri" pitchFamily="34" charset="0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684213" y="1045790"/>
            <a:ext cx="7704137" cy="1735138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1800"/>
              </a:spcAft>
              <a:defRPr/>
            </a:pPr>
            <a:r>
              <a:rPr lang="es-ES" sz="2800" dirty="0">
                <a:solidFill>
                  <a:srgbClr val="000099"/>
                </a:solidFill>
              </a:rPr>
              <a:t>¿Qué es la innovación?</a:t>
            </a:r>
          </a:p>
          <a:p>
            <a:pPr algn="ctr">
              <a:spcAft>
                <a:spcPts val="1800"/>
              </a:spcAft>
              <a:defRPr/>
            </a:pPr>
            <a:r>
              <a:rPr lang="es-ES" sz="2400" dirty="0">
                <a:solidFill>
                  <a:schemeClr val="tx1"/>
                </a:solidFill>
              </a:rPr>
              <a:t>Cualquier actividad cuyo resultado suponga un </a:t>
            </a:r>
            <a:r>
              <a:rPr lang="es-ES" sz="2400" dirty="0">
                <a:solidFill>
                  <a:srgbClr val="000099"/>
                </a:solidFill>
              </a:rPr>
              <a:t>avance</a:t>
            </a:r>
            <a:r>
              <a:rPr lang="es-ES" sz="2400" dirty="0">
                <a:solidFill>
                  <a:schemeClr val="tx1"/>
                </a:solidFill>
              </a:rPr>
              <a:t> tecnológico o una </a:t>
            </a:r>
            <a:r>
              <a:rPr lang="es-ES" sz="2400" dirty="0">
                <a:solidFill>
                  <a:srgbClr val="000099"/>
                </a:solidFill>
              </a:rPr>
              <a:t>mejora</a:t>
            </a:r>
            <a:r>
              <a:rPr lang="es-ES" sz="2400" dirty="0">
                <a:solidFill>
                  <a:schemeClr val="tx1"/>
                </a:solidFill>
              </a:rPr>
              <a:t> sustancial de un producto o proceso, servicio o negocio. </a:t>
            </a:r>
          </a:p>
        </p:txBody>
      </p:sp>
      <p:pic>
        <p:nvPicPr>
          <p:cNvPr id="8" name="Imagen 10" descr="logo.png"/>
          <p:cNvPicPr>
            <a:picLocks noChangeAspect="1"/>
          </p:cNvPicPr>
          <p:nvPr/>
        </p:nvPicPr>
        <p:blipFill>
          <a:blip r:embed="rId3"/>
          <a:srcRect r="25561"/>
          <a:stretch>
            <a:fillRect/>
          </a:stretch>
        </p:blipFill>
        <p:spPr>
          <a:xfrm>
            <a:off x="900113" y="184859"/>
            <a:ext cx="2460626" cy="656664"/>
          </a:xfrm>
          <a:prstGeom prst="rect">
            <a:avLst/>
          </a:prstGeom>
          <a:scene3d>
            <a:camera prst="orthographicFront"/>
            <a:lightRig rig="threePt" dir="t"/>
          </a:scene3d>
          <a:sp3d/>
        </p:spPr>
      </p:pic>
      <p:pic>
        <p:nvPicPr>
          <p:cNvPr id="9" name="0 Imagen"/>
          <p:cNvPicPr/>
          <p:nvPr/>
        </p:nvPicPr>
        <p:blipFill>
          <a:blip r:embed="rId4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6850795" y="163488"/>
            <a:ext cx="1033573" cy="457200"/>
          </a:xfrm>
          <a:prstGeom prst="rect">
            <a:avLst/>
          </a:prstGeom>
        </p:spPr>
      </p:pic>
      <p:pic>
        <p:nvPicPr>
          <p:cNvPr id="10" name="9 Imagen" descr="P:\Proyectos\3048809_RED RURAL_14-15\ACTIVIDADES\LOGOS\Logo_RRN_2014.png"/>
          <p:cNvPicPr/>
          <p:nvPr/>
        </p:nvPicPr>
        <p:blipFill>
          <a:blip r:embed="rId5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8002210" y="184859"/>
            <a:ext cx="890270" cy="4253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0 Imagen"/>
          <p:cNvPicPr/>
          <p:nvPr/>
        </p:nvPicPr>
        <p:blipFill>
          <a:blip r:embed="rId6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 r="82753"/>
          <a:stretch>
            <a:fillRect/>
          </a:stretch>
        </p:blipFill>
        <p:spPr>
          <a:xfrm>
            <a:off x="250825" y="184859"/>
            <a:ext cx="523210" cy="584790"/>
          </a:xfrm>
          <a:prstGeom prst="rect">
            <a:avLst/>
          </a:prstGeom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Marcador de pie de página 5"/>
          <p:cNvSpPr txBox="1">
            <a:spLocks noGrp="1"/>
          </p:cNvSpPr>
          <p:nvPr/>
        </p:nvSpPr>
        <p:spPr bwMode="auto">
          <a:xfrm>
            <a:off x="2335213" y="6172200"/>
            <a:ext cx="4321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 sz="1200" b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132138" y="22764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 sz="1800" b="0">
              <a:latin typeface="Calibri" pitchFamily="34" charset="0"/>
            </a:endParaRPr>
          </a:p>
        </p:txBody>
      </p:sp>
      <p:sp>
        <p:nvSpPr>
          <p:cNvPr id="11" name="1 Título"/>
          <p:cNvSpPr txBox="1">
            <a:spLocks/>
          </p:cNvSpPr>
          <p:nvPr/>
        </p:nvSpPr>
        <p:spPr bwMode="auto">
          <a:xfrm>
            <a:off x="-108520" y="692696"/>
            <a:ext cx="8229600" cy="782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42950" lvl="1" indent="-285750" eaLnBrk="0" hangingPunct="0">
              <a:spcBef>
                <a:spcPct val="20000"/>
              </a:spcBef>
              <a:defRPr/>
            </a:pPr>
            <a:r>
              <a:rPr lang="es-ES" sz="2200" u="sng" dirty="0" smtClean="0">
                <a:solidFill>
                  <a:srgbClr val="000099"/>
                </a:solidFill>
              </a:rPr>
              <a:t>Programa Nacional de Desarrollo Rural: 16.1 AEI: </a:t>
            </a:r>
          </a:p>
        </p:txBody>
      </p:sp>
      <p:grpSp>
        <p:nvGrpSpPr>
          <p:cNvPr id="2" name="11 Grupo"/>
          <p:cNvGrpSpPr/>
          <p:nvPr/>
        </p:nvGrpSpPr>
        <p:grpSpPr>
          <a:xfrm>
            <a:off x="250825" y="188640"/>
            <a:ext cx="3115176" cy="635967"/>
            <a:chOff x="250825" y="133682"/>
            <a:chExt cx="3115176" cy="635967"/>
          </a:xfrm>
        </p:grpSpPr>
        <p:pic>
          <p:nvPicPr>
            <p:cNvPr id="13" name="0 Imagen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82753"/>
            <a:stretch>
              <a:fillRect/>
            </a:stretch>
          </p:blipFill>
          <p:spPr>
            <a:xfrm>
              <a:off x="250825" y="184859"/>
              <a:ext cx="523210" cy="584790"/>
            </a:xfrm>
            <a:prstGeom prst="rect">
              <a:avLst/>
            </a:prstGeom>
          </p:spPr>
        </p:pic>
        <p:pic>
          <p:nvPicPr>
            <p:cNvPr id="14" name="5 Imagen" descr="2011-AgriculturaAMA.JP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74035" y="133682"/>
              <a:ext cx="2591966" cy="635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5" name="0 Imagen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96336" y="163488"/>
            <a:ext cx="1296145" cy="529208"/>
          </a:xfrm>
          <a:prstGeom prst="rect">
            <a:avLst/>
          </a:prstGeom>
        </p:spPr>
      </p:pic>
      <p:sp>
        <p:nvSpPr>
          <p:cNvPr id="16" name="15 Rectángulo"/>
          <p:cNvSpPr/>
          <p:nvPr/>
        </p:nvSpPr>
        <p:spPr>
          <a:xfrm>
            <a:off x="2699792" y="188640"/>
            <a:ext cx="5781328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eaLnBrk="0" hangingPunct="0">
              <a:spcBef>
                <a:spcPct val="20000"/>
              </a:spcBef>
              <a:defRPr/>
            </a:pPr>
            <a:r>
              <a:rPr lang="es-ES" sz="2000" dirty="0" smtClean="0">
                <a:solidFill>
                  <a:srgbClr val="000099"/>
                </a:solidFill>
              </a:rPr>
              <a:t>	</a:t>
            </a:r>
            <a:r>
              <a:rPr lang="es-ES" sz="1400" b="0" i="1" dirty="0" smtClean="0">
                <a:solidFill>
                  <a:srgbClr val="000099"/>
                </a:solidFill>
              </a:rPr>
              <a:t>Creación de grupos operativos </a:t>
            </a:r>
            <a:r>
              <a:rPr lang="es-ES" sz="1400" b="0" i="1" dirty="0" err="1" smtClean="0">
                <a:solidFill>
                  <a:srgbClr val="000099"/>
                </a:solidFill>
              </a:rPr>
              <a:t>supraautonómicos</a:t>
            </a:r>
            <a:endParaRPr lang="es-ES" sz="1400" b="0" i="1" dirty="0" smtClean="0">
              <a:solidFill>
                <a:srgbClr val="000099"/>
              </a:solidFill>
            </a:endParaRPr>
          </a:p>
          <a:p>
            <a:pPr marL="742950" lvl="1" indent="-285750" eaLnBrk="0" hangingPunct="0">
              <a:spcBef>
                <a:spcPct val="20000"/>
              </a:spcBef>
              <a:defRPr/>
            </a:pPr>
            <a:endParaRPr lang="es-ES" sz="1400" b="0" i="1" dirty="0" smtClean="0">
              <a:solidFill>
                <a:srgbClr val="000099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67543" y="1463218"/>
            <a:ext cx="8424938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sz="1800" dirty="0" smtClean="0"/>
          </a:p>
          <a:p>
            <a:pPr>
              <a:buFont typeface="Wingdings" pitchFamily="2" charset="2"/>
              <a:buChar char="v"/>
            </a:pPr>
            <a:r>
              <a:rPr lang="es-ES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ÁREAS FOCALES: </a:t>
            </a:r>
            <a:r>
              <a:rPr lang="es-ES" sz="1800" b="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(Anexo V BBRR)</a:t>
            </a:r>
          </a:p>
          <a:p>
            <a:endParaRPr lang="es-ES" sz="1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>
              <a:buFont typeface="Wingdings" pitchFamily="2" charset="2"/>
              <a:buChar char="v"/>
            </a:pPr>
            <a:r>
              <a:rPr lang="es-ES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 A:</a:t>
            </a:r>
            <a:r>
              <a:rPr lang="es-ES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s-ES" sz="1800" b="0" dirty="0" smtClean="0"/>
              <a:t>Mejorar resultados económicos </a:t>
            </a:r>
            <a:r>
              <a:rPr lang="es-ES" sz="1800" b="0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explotaciones</a:t>
            </a:r>
            <a:r>
              <a:rPr lang="es-ES" sz="1800" b="0" dirty="0" smtClean="0"/>
              <a:t>, modernización, orientación mercado, diversificación.</a:t>
            </a:r>
            <a:endParaRPr lang="es-ES" sz="1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>
              <a:buFont typeface="Wingdings" pitchFamily="2" charset="2"/>
              <a:buChar char="v"/>
            </a:pPr>
            <a:r>
              <a:rPr lang="es-ES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 A:</a:t>
            </a:r>
            <a:r>
              <a:rPr lang="es-ES" sz="1800" b="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s-ES" sz="1800" b="0" dirty="0" smtClean="0"/>
              <a:t>Mejorar </a:t>
            </a:r>
            <a:r>
              <a:rPr lang="es-ES" sz="1800" b="0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competitividad</a:t>
            </a:r>
            <a:r>
              <a:rPr lang="es-ES" sz="1800" b="0" dirty="0" smtClean="0"/>
              <a:t>, añadir VA a productos agrícolas, promoción en canales alternativos comercialización, agrupaciones y organizaciones productores, interprofesionales…</a:t>
            </a:r>
            <a:endParaRPr lang="es-ES" sz="1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>
              <a:buFont typeface="Wingdings" pitchFamily="2" charset="2"/>
              <a:buChar char="v"/>
            </a:pPr>
            <a:r>
              <a:rPr lang="es-ES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 4:</a:t>
            </a:r>
            <a:r>
              <a:rPr lang="es-ES" sz="1800" b="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s-ES" sz="1800" b="0" dirty="0" smtClean="0"/>
              <a:t>Restaurar, preservar y mejorar ecosistemas, </a:t>
            </a:r>
            <a:r>
              <a:rPr lang="es-ES" sz="1800" b="0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biodiversidad</a:t>
            </a:r>
            <a:r>
              <a:rPr lang="es-ES" sz="1800" b="0" dirty="0" smtClean="0"/>
              <a:t>.</a:t>
            </a:r>
            <a:endParaRPr lang="es-ES" sz="1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>
              <a:buFont typeface="Wingdings" pitchFamily="2" charset="2"/>
              <a:buChar char="v"/>
            </a:pPr>
            <a:r>
              <a:rPr lang="es-ES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5 A:</a:t>
            </a:r>
            <a:r>
              <a:rPr lang="es-ES" sz="1800" b="0" dirty="0" smtClean="0"/>
              <a:t> Lograr un uso más eficiente del </a:t>
            </a:r>
            <a:r>
              <a:rPr lang="es-ES" sz="1800" b="0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agua</a:t>
            </a:r>
            <a:r>
              <a:rPr lang="es-ES" sz="1800" b="0" dirty="0" smtClean="0"/>
              <a:t> en la agricultura.</a:t>
            </a:r>
            <a:endParaRPr lang="es-ES" sz="1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>
              <a:buFont typeface="Wingdings" pitchFamily="2" charset="2"/>
              <a:buChar char="v"/>
            </a:pPr>
            <a:r>
              <a:rPr lang="es-ES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5 C:</a:t>
            </a:r>
            <a:r>
              <a:rPr lang="es-ES" sz="1800" b="0" dirty="0" smtClean="0"/>
              <a:t> Facilitar suministro y uso de fuentes renovables de energía, subproductos, residuos, impulso </a:t>
            </a:r>
            <a:r>
              <a:rPr lang="es-ES" sz="1800" b="0" u="sng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bioeconomía</a:t>
            </a:r>
            <a:r>
              <a:rPr lang="es-ES" sz="1800" b="0" dirty="0" smtClean="0"/>
              <a:t>.</a:t>
            </a:r>
            <a:endParaRPr lang="es-ES" sz="1800" b="0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es-ES" sz="1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 indent="-342900">
              <a:buFont typeface="Wingdings" pitchFamily="2" charset="2"/>
              <a:buChar char="v"/>
            </a:pPr>
            <a:r>
              <a:rPr lang="es-ES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Límites máximos:</a:t>
            </a:r>
          </a:p>
          <a:p>
            <a:pPr lvl="1" indent="-342900"/>
            <a:r>
              <a:rPr lang="es-ES" sz="1800" b="0" dirty="0" smtClean="0"/>
              <a:t>	Establecidos por periodo de programación, para asegurar </a:t>
            </a:r>
            <a:r>
              <a:rPr lang="es-ES" sz="1800" b="0" dirty="0" err="1" smtClean="0"/>
              <a:t>bottom</a:t>
            </a:r>
            <a:r>
              <a:rPr lang="es-ES" sz="1800" b="0" dirty="0" smtClean="0"/>
              <a:t>-up, pero también atención a todas las áreas y prioridades</a:t>
            </a:r>
          </a:p>
          <a:p>
            <a:pPr lvl="1" indent="-342900">
              <a:buFont typeface="Wingdings" pitchFamily="2" charset="2"/>
              <a:buChar char="v"/>
            </a:pPr>
            <a:endParaRPr lang="es-ES" sz="1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 indent="-342900">
              <a:buFont typeface="Wingdings" pitchFamily="2" charset="2"/>
              <a:buChar char="v"/>
            </a:pPr>
            <a:r>
              <a:rPr lang="es-ES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Cada GO vinculado a un producto </a:t>
            </a:r>
            <a:r>
              <a:rPr lang="es-ES" sz="1800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final</a:t>
            </a:r>
            <a:r>
              <a:rPr lang="es-ES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lvl="1" indent="-342900"/>
            <a:endParaRPr lang="es-ES" sz="1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 indent="-342900"/>
            <a:r>
              <a:rPr lang="es-ES" sz="1800" dirty="0" smtClean="0">
                <a:solidFill>
                  <a:schemeClr val="accent3">
                    <a:lumMod val="50000"/>
                  </a:schemeClr>
                </a:solidFill>
              </a:rPr>
              <a:t>	</a:t>
            </a:r>
            <a:endParaRPr lang="es-ES" dirty="0" smtClean="0">
              <a:latin typeface="+mn-lt"/>
            </a:endParaRPr>
          </a:p>
          <a:p>
            <a:pPr lvl="2">
              <a:buNone/>
            </a:pPr>
            <a:endParaRPr lang="es-ES" sz="2200" u="sng" dirty="0" smtClean="0"/>
          </a:p>
          <a:p>
            <a:pPr lvl="2">
              <a:buNone/>
            </a:pPr>
            <a:endParaRPr lang="es-ES" sz="2200" u="sng" dirty="0" smtClean="0"/>
          </a:p>
        </p:txBody>
      </p:sp>
    </p:spTree>
    <p:extLst>
      <p:ext uri="{BB962C8B-B14F-4D97-AF65-F5344CB8AC3E}">
        <p14:creationId xmlns:p14="http://schemas.microsoft.com/office/powerpoint/2010/main" xmlns="" val="2599650607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Marcador de pie de página 5"/>
          <p:cNvSpPr txBox="1">
            <a:spLocks noGrp="1"/>
          </p:cNvSpPr>
          <p:nvPr/>
        </p:nvSpPr>
        <p:spPr bwMode="auto">
          <a:xfrm>
            <a:off x="2335213" y="6172200"/>
            <a:ext cx="4321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 sz="1200" b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132138" y="22764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 sz="1800" b="0">
              <a:latin typeface="Calibri" pitchFamily="34" charset="0"/>
            </a:endParaRPr>
          </a:p>
        </p:txBody>
      </p:sp>
      <p:sp>
        <p:nvSpPr>
          <p:cNvPr id="11" name="1 Título"/>
          <p:cNvSpPr txBox="1">
            <a:spLocks/>
          </p:cNvSpPr>
          <p:nvPr/>
        </p:nvSpPr>
        <p:spPr bwMode="auto">
          <a:xfrm>
            <a:off x="-108520" y="692696"/>
            <a:ext cx="8229600" cy="782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42950" lvl="1" indent="-285750" eaLnBrk="0" hangingPunct="0">
              <a:spcBef>
                <a:spcPct val="20000"/>
              </a:spcBef>
              <a:defRPr/>
            </a:pPr>
            <a:r>
              <a:rPr lang="es-ES" sz="2200" u="sng" dirty="0" smtClean="0">
                <a:solidFill>
                  <a:srgbClr val="000099"/>
                </a:solidFill>
              </a:rPr>
              <a:t>Programa Nacional de Desarrollo Rural: 16.1 AEI: </a:t>
            </a:r>
          </a:p>
        </p:txBody>
      </p:sp>
      <p:grpSp>
        <p:nvGrpSpPr>
          <p:cNvPr id="2" name="11 Grupo"/>
          <p:cNvGrpSpPr/>
          <p:nvPr/>
        </p:nvGrpSpPr>
        <p:grpSpPr>
          <a:xfrm>
            <a:off x="250825" y="188640"/>
            <a:ext cx="3115176" cy="635967"/>
            <a:chOff x="250825" y="133682"/>
            <a:chExt cx="3115176" cy="635967"/>
          </a:xfrm>
        </p:grpSpPr>
        <p:pic>
          <p:nvPicPr>
            <p:cNvPr id="13" name="0 Imagen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82753"/>
            <a:stretch>
              <a:fillRect/>
            </a:stretch>
          </p:blipFill>
          <p:spPr>
            <a:xfrm>
              <a:off x="250825" y="184859"/>
              <a:ext cx="523210" cy="584790"/>
            </a:xfrm>
            <a:prstGeom prst="rect">
              <a:avLst/>
            </a:prstGeom>
          </p:spPr>
        </p:pic>
        <p:pic>
          <p:nvPicPr>
            <p:cNvPr id="14" name="5 Imagen" descr="2011-AgriculturaAMA.JP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74035" y="133682"/>
              <a:ext cx="2591966" cy="635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5" name="0 Imagen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96336" y="163488"/>
            <a:ext cx="1296145" cy="529208"/>
          </a:xfrm>
          <a:prstGeom prst="rect">
            <a:avLst/>
          </a:prstGeom>
        </p:spPr>
      </p:pic>
      <p:sp>
        <p:nvSpPr>
          <p:cNvPr id="16" name="15 Rectángulo"/>
          <p:cNvSpPr/>
          <p:nvPr/>
        </p:nvSpPr>
        <p:spPr>
          <a:xfrm>
            <a:off x="2699792" y="188640"/>
            <a:ext cx="5781328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eaLnBrk="0" hangingPunct="0">
              <a:spcBef>
                <a:spcPct val="20000"/>
              </a:spcBef>
              <a:defRPr/>
            </a:pPr>
            <a:r>
              <a:rPr lang="es-ES" sz="2000" dirty="0" smtClean="0">
                <a:solidFill>
                  <a:srgbClr val="000099"/>
                </a:solidFill>
              </a:rPr>
              <a:t>	</a:t>
            </a:r>
            <a:r>
              <a:rPr lang="es-ES" sz="1400" b="0" i="1" dirty="0" smtClean="0">
                <a:solidFill>
                  <a:srgbClr val="000099"/>
                </a:solidFill>
              </a:rPr>
              <a:t>Creación de grupos operativos </a:t>
            </a:r>
            <a:r>
              <a:rPr lang="es-ES" sz="1400" b="0" i="1" dirty="0" err="1" smtClean="0">
                <a:solidFill>
                  <a:srgbClr val="000099"/>
                </a:solidFill>
              </a:rPr>
              <a:t>supraautonómicos</a:t>
            </a:r>
            <a:endParaRPr lang="es-ES" sz="1400" b="0" i="1" dirty="0" smtClean="0">
              <a:solidFill>
                <a:srgbClr val="000099"/>
              </a:solidFill>
            </a:endParaRPr>
          </a:p>
          <a:p>
            <a:pPr marL="742950" lvl="1" indent="-285750" eaLnBrk="0" hangingPunct="0">
              <a:spcBef>
                <a:spcPct val="20000"/>
              </a:spcBef>
              <a:defRPr/>
            </a:pPr>
            <a:endParaRPr lang="es-ES" sz="1400" b="0" i="1" dirty="0" smtClean="0">
              <a:solidFill>
                <a:srgbClr val="000099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67543" y="1463218"/>
            <a:ext cx="8424938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800" dirty="0" smtClean="0">
                <a:solidFill>
                  <a:srgbClr val="0070C0"/>
                </a:solidFill>
              </a:rPr>
              <a:t>INTENSIDAD DE LAS AYUDAS</a:t>
            </a:r>
          </a:p>
          <a:p>
            <a:endParaRPr lang="es-ES" sz="1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>
              <a:buFont typeface="Wingdings" pitchFamily="2" charset="2"/>
              <a:buChar char="v"/>
            </a:pPr>
            <a:r>
              <a:rPr lang="es-ES" sz="1800" dirty="0" smtClean="0">
                <a:solidFill>
                  <a:srgbClr val="0070C0"/>
                </a:solidFill>
              </a:rPr>
              <a:t>Subvención de:</a:t>
            </a:r>
          </a:p>
          <a:p>
            <a:pPr marL="800100" lvl="1" indent="-342900">
              <a:buFont typeface="+mj-lt"/>
              <a:buAutoNum type="alphaLcParenR"/>
            </a:pPr>
            <a:r>
              <a:rPr lang="es-ES" sz="1400" b="0" dirty="0" smtClean="0"/>
              <a:t>Productos agrícolas </a:t>
            </a:r>
            <a:r>
              <a:rPr lang="es-ES" sz="1400" dirty="0" smtClean="0"/>
              <a:t>incluidos en el anexo I del TFUE y productos forestales:</a:t>
            </a:r>
            <a:r>
              <a:rPr lang="es-ES" sz="1400" dirty="0" smtClean="0">
                <a:solidFill>
                  <a:srgbClr val="FF0000"/>
                </a:solidFill>
              </a:rPr>
              <a:t>100 %</a:t>
            </a:r>
          </a:p>
          <a:p>
            <a:pPr marL="800100" lvl="1" indent="-342900"/>
            <a:r>
              <a:rPr lang="es-ES" sz="1400" i="1" dirty="0" smtClean="0">
                <a:solidFill>
                  <a:srgbClr val="00B050"/>
                </a:solidFill>
              </a:rPr>
              <a:t>(art. 81.2 reglamento FEADER, ayudas autorizadas los de anexo I, </a:t>
            </a:r>
            <a:r>
              <a:rPr lang="es-ES" sz="1400" i="1" dirty="0" err="1" smtClean="0">
                <a:solidFill>
                  <a:srgbClr val="00B050"/>
                </a:solidFill>
              </a:rPr>
              <a:t>minimis</a:t>
            </a:r>
            <a:r>
              <a:rPr lang="es-ES" sz="1400" i="1" dirty="0" smtClean="0">
                <a:solidFill>
                  <a:srgbClr val="00B050"/>
                </a:solidFill>
              </a:rPr>
              <a:t> los forestales)</a:t>
            </a:r>
          </a:p>
          <a:p>
            <a:pPr marL="800100" lvl="1" indent="-342900"/>
            <a:endParaRPr lang="es-ES" sz="1400" i="1" dirty="0" smtClean="0">
              <a:solidFill>
                <a:srgbClr val="00B050"/>
              </a:solidFill>
            </a:endParaRPr>
          </a:p>
          <a:p>
            <a:pPr marL="800100" lvl="1" indent="-342900"/>
            <a:r>
              <a:rPr lang="es-ES" sz="1400" b="0" dirty="0" smtClean="0"/>
              <a:t>b)    Productos agrícolas </a:t>
            </a:r>
            <a:r>
              <a:rPr lang="es-ES" sz="1400" dirty="0" smtClean="0"/>
              <a:t>no incluidos en el anexo I del TFUE : </a:t>
            </a:r>
            <a:r>
              <a:rPr lang="es-ES" sz="1400" dirty="0" smtClean="0">
                <a:solidFill>
                  <a:srgbClr val="FF0000"/>
                </a:solidFill>
              </a:rPr>
              <a:t>50 % </a:t>
            </a:r>
          </a:p>
          <a:p>
            <a:pPr marL="800100" lvl="1" indent="-342900"/>
            <a:r>
              <a:rPr lang="es-ES" sz="1400" i="1" dirty="0" smtClean="0">
                <a:solidFill>
                  <a:srgbClr val="00B050"/>
                </a:solidFill>
              </a:rPr>
              <a:t>( ayudas de </a:t>
            </a:r>
            <a:r>
              <a:rPr lang="es-ES" sz="1400" i="1" dirty="0" err="1" smtClean="0">
                <a:solidFill>
                  <a:srgbClr val="00B050"/>
                </a:solidFill>
              </a:rPr>
              <a:t>minimis</a:t>
            </a:r>
            <a:r>
              <a:rPr lang="es-ES" sz="1400" i="1" dirty="0" smtClean="0">
                <a:solidFill>
                  <a:srgbClr val="00B050"/>
                </a:solidFill>
              </a:rPr>
              <a:t>)</a:t>
            </a:r>
          </a:p>
          <a:p>
            <a:pPr marL="342900" indent="-342900">
              <a:buFont typeface="+mj-lt"/>
              <a:buAutoNum type="alphaLcParenR"/>
            </a:pPr>
            <a:endParaRPr lang="es-ES" sz="1400" dirty="0" smtClean="0">
              <a:solidFill>
                <a:srgbClr val="C00000"/>
              </a:solidFill>
            </a:endParaRPr>
          </a:p>
          <a:p>
            <a:pPr marL="342900" indent="-342900" algn="ctr"/>
            <a:r>
              <a:rPr lang="es-ES" dirty="0" smtClean="0">
                <a:solidFill>
                  <a:srgbClr val="C00000"/>
                </a:solidFill>
              </a:rPr>
              <a:t>LIMITE MÁXIMO DE SUBVENCIÓN POR GRUPO: 100.000€</a:t>
            </a:r>
          </a:p>
          <a:p>
            <a:pPr marL="342900" indent="-342900"/>
            <a:endParaRPr lang="es-ES" sz="1400" dirty="0" smtClean="0"/>
          </a:p>
          <a:p>
            <a:pPr lvl="1" indent="-342900">
              <a:buFont typeface="Wingdings" pitchFamily="2" charset="2"/>
              <a:buChar char="v"/>
            </a:pPr>
            <a:r>
              <a:rPr lang="es-ES" sz="1800" dirty="0" smtClean="0">
                <a:solidFill>
                  <a:srgbClr val="0070C0"/>
                </a:solidFill>
              </a:rPr>
              <a:t>Con límites parciales: </a:t>
            </a:r>
            <a:r>
              <a:rPr lang="es-ES" sz="1800" b="0" i="1" dirty="0" smtClean="0">
                <a:solidFill>
                  <a:srgbClr val="0070C0"/>
                </a:solidFill>
              </a:rPr>
              <a:t>(Art. 8, BBRR)</a:t>
            </a:r>
          </a:p>
          <a:p>
            <a:pPr marL="342900" indent="-342900">
              <a:buFont typeface="+mj-lt"/>
              <a:buAutoNum type="alphaLcParenR"/>
            </a:pPr>
            <a:endParaRPr lang="es-ES" sz="1400" dirty="0" smtClean="0"/>
          </a:p>
          <a:p>
            <a:pPr lvl="1">
              <a:buFont typeface="Wingdings" pitchFamily="2" charset="2"/>
              <a:buChar char="§"/>
            </a:pPr>
            <a:r>
              <a:rPr lang="es-ES" sz="1400" b="0" u="sng" dirty="0" smtClean="0"/>
              <a:t>Viajes, reuniones y estancias: </a:t>
            </a:r>
            <a:r>
              <a:rPr lang="es-ES" sz="1400" b="0" dirty="0" smtClean="0"/>
              <a:t>máximo 20 % del total de la subvención.</a:t>
            </a:r>
          </a:p>
          <a:p>
            <a:pPr lvl="1">
              <a:buFont typeface="Wingdings" pitchFamily="2" charset="2"/>
              <a:buChar char="§"/>
            </a:pPr>
            <a:r>
              <a:rPr lang="es-ES" sz="1400" b="0" u="sng" dirty="0" smtClean="0"/>
              <a:t>Formación</a:t>
            </a:r>
            <a:r>
              <a:rPr lang="es-ES" sz="1400" b="0" dirty="0" smtClean="0"/>
              <a:t>: máximo 10 % del total de la subvención.</a:t>
            </a:r>
          </a:p>
          <a:p>
            <a:pPr lvl="1">
              <a:buFont typeface="Wingdings" pitchFamily="2" charset="2"/>
              <a:buChar char="§"/>
            </a:pPr>
            <a:r>
              <a:rPr lang="es-ES" sz="1400" b="0" u="sng" dirty="0" smtClean="0"/>
              <a:t>Agente de innovación</a:t>
            </a:r>
            <a:r>
              <a:rPr lang="es-ES" sz="1400" b="0" dirty="0" smtClean="0"/>
              <a:t>: máximo 40 % del total de la subvención.</a:t>
            </a:r>
          </a:p>
          <a:p>
            <a:pPr lvl="1">
              <a:buFont typeface="Wingdings" pitchFamily="2" charset="2"/>
              <a:buChar char="§"/>
            </a:pPr>
            <a:r>
              <a:rPr lang="es-ES" sz="1400" b="0" u="sng" dirty="0" smtClean="0"/>
              <a:t>Subcontrataciones</a:t>
            </a:r>
            <a:r>
              <a:rPr lang="es-ES" sz="1400" b="0" dirty="0" smtClean="0"/>
              <a:t>: máximo 80 % del total de la subvención. Incluye los gastos AI.</a:t>
            </a:r>
          </a:p>
          <a:p>
            <a:endParaRPr lang="es-ES" sz="1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 indent="-342900">
              <a:buFont typeface="Wingdings" pitchFamily="2" charset="2"/>
              <a:buChar char="v"/>
            </a:pPr>
            <a:r>
              <a:rPr lang="es-ES" sz="1800" dirty="0" smtClean="0">
                <a:solidFill>
                  <a:srgbClr val="0070C0"/>
                </a:solidFill>
              </a:rPr>
              <a:t>No anticipos.</a:t>
            </a:r>
          </a:p>
          <a:p>
            <a:pPr lvl="1" indent="-342900"/>
            <a:endParaRPr lang="es-ES" sz="1800" dirty="0" smtClean="0">
              <a:solidFill>
                <a:srgbClr val="0070C0"/>
              </a:solidFill>
            </a:endParaRPr>
          </a:p>
          <a:p>
            <a:pPr lvl="1" indent="-342900">
              <a:buFont typeface="Wingdings" pitchFamily="2" charset="2"/>
              <a:buChar char="v"/>
            </a:pPr>
            <a:r>
              <a:rPr lang="es-ES" sz="1800" dirty="0" smtClean="0">
                <a:solidFill>
                  <a:srgbClr val="0070C0"/>
                </a:solidFill>
              </a:rPr>
              <a:t>Presupuesto convocatoria 2016 creación de GO supra: </a:t>
            </a:r>
            <a:r>
              <a:rPr lang="es-ES" sz="1800" dirty="0" smtClean="0"/>
              <a:t>2 M€</a:t>
            </a:r>
          </a:p>
          <a:p>
            <a:pPr>
              <a:buFont typeface="Wingdings" pitchFamily="2" charset="2"/>
              <a:buChar char="v"/>
            </a:pPr>
            <a:endParaRPr lang="es-ES" dirty="0" smtClean="0">
              <a:latin typeface="+mn-lt"/>
            </a:endParaRPr>
          </a:p>
          <a:p>
            <a:pPr lvl="2">
              <a:buNone/>
            </a:pPr>
            <a:endParaRPr lang="es-ES" sz="2200" u="sng" dirty="0" smtClean="0"/>
          </a:p>
          <a:p>
            <a:pPr lvl="2">
              <a:buNone/>
            </a:pPr>
            <a:endParaRPr lang="es-ES" sz="2200" u="sng" dirty="0" smtClean="0"/>
          </a:p>
        </p:txBody>
      </p:sp>
    </p:spTree>
    <p:extLst>
      <p:ext uri="{BB962C8B-B14F-4D97-AF65-F5344CB8AC3E}">
        <p14:creationId xmlns:p14="http://schemas.microsoft.com/office/powerpoint/2010/main" xmlns="" val="2599650607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132138" y="22764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 sz="1800" b="0">
              <a:latin typeface="Calibri" pitchFamily="34" charset="0"/>
            </a:endParaRPr>
          </a:p>
        </p:txBody>
      </p:sp>
      <p:sp>
        <p:nvSpPr>
          <p:cNvPr id="11" name="1 Título"/>
          <p:cNvSpPr txBox="1">
            <a:spLocks/>
          </p:cNvSpPr>
          <p:nvPr/>
        </p:nvSpPr>
        <p:spPr bwMode="auto">
          <a:xfrm>
            <a:off x="-108520" y="692696"/>
            <a:ext cx="8229600" cy="782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42950" lvl="1" indent="-285750" eaLnBrk="0" hangingPunct="0">
              <a:spcBef>
                <a:spcPct val="20000"/>
              </a:spcBef>
              <a:defRPr/>
            </a:pPr>
            <a:r>
              <a:rPr lang="es-ES" sz="2000" u="sng" dirty="0" smtClean="0">
                <a:solidFill>
                  <a:srgbClr val="000099"/>
                </a:solidFill>
              </a:rPr>
              <a:t>Programa Nacional de Desarrollo Rural </a:t>
            </a:r>
          </a:p>
        </p:txBody>
      </p:sp>
      <p:grpSp>
        <p:nvGrpSpPr>
          <p:cNvPr id="2" name="11 Grupo"/>
          <p:cNvGrpSpPr/>
          <p:nvPr/>
        </p:nvGrpSpPr>
        <p:grpSpPr>
          <a:xfrm>
            <a:off x="250825" y="188640"/>
            <a:ext cx="3115176" cy="635967"/>
            <a:chOff x="250825" y="133682"/>
            <a:chExt cx="3115176" cy="635967"/>
          </a:xfrm>
        </p:grpSpPr>
        <p:pic>
          <p:nvPicPr>
            <p:cNvPr id="13" name="0 Imagen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82753"/>
            <a:stretch>
              <a:fillRect/>
            </a:stretch>
          </p:blipFill>
          <p:spPr>
            <a:xfrm>
              <a:off x="250825" y="184859"/>
              <a:ext cx="523210" cy="584790"/>
            </a:xfrm>
            <a:prstGeom prst="rect">
              <a:avLst/>
            </a:prstGeom>
          </p:spPr>
        </p:pic>
        <p:pic>
          <p:nvPicPr>
            <p:cNvPr id="14" name="5 Imagen" descr="2011-AgriculturaAMA.JP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74035" y="133682"/>
              <a:ext cx="2591966" cy="635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5" name="0 Imagen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96336" y="163488"/>
            <a:ext cx="1296145" cy="529208"/>
          </a:xfrm>
          <a:prstGeom prst="rect">
            <a:avLst/>
          </a:prstGeom>
        </p:spPr>
      </p:pic>
      <p:sp>
        <p:nvSpPr>
          <p:cNvPr id="16" name="15 Rectángulo"/>
          <p:cNvSpPr/>
          <p:nvPr/>
        </p:nvSpPr>
        <p:spPr>
          <a:xfrm>
            <a:off x="2699792" y="188640"/>
            <a:ext cx="5781328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eaLnBrk="0" hangingPunct="0">
              <a:spcBef>
                <a:spcPct val="20000"/>
              </a:spcBef>
              <a:defRPr/>
            </a:pPr>
            <a:r>
              <a:rPr lang="es-ES" sz="2000" dirty="0" smtClean="0">
                <a:solidFill>
                  <a:srgbClr val="000099"/>
                </a:solidFill>
              </a:rPr>
              <a:t>	</a:t>
            </a:r>
            <a:r>
              <a:rPr lang="es-ES" sz="1400" b="0" i="1" dirty="0" smtClean="0">
                <a:solidFill>
                  <a:srgbClr val="000099"/>
                </a:solidFill>
              </a:rPr>
              <a:t>Creación de grupos operativos </a:t>
            </a:r>
            <a:r>
              <a:rPr lang="es-ES" sz="1400" b="0" i="1" dirty="0" err="1" smtClean="0">
                <a:solidFill>
                  <a:srgbClr val="000099"/>
                </a:solidFill>
              </a:rPr>
              <a:t>supraautonómicos</a:t>
            </a:r>
            <a:endParaRPr lang="es-ES" sz="1400" b="0" i="1" dirty="0" smtClean="0">
              <a:solidFill>
                <a:srgbClr val="000099"/>
              </a:solidFill>
            </a:endParaRPr>
          </a:p>
          <a:p>
            <a:pPr marL="742950" lvl="1" indent="-285750" eaLnBrk="0" hangingPunct="0">
              <a:spcBef>
                <a:spcPct val="20000"/>
              </a:spcBef>
              <a:defRPr/>
            </a:pPr>
            <a:endParaRPr lang="es-ES" sz="1400" b="0" i="1" dirty="0" smtClean="0">
              <a:solidFill>
                <a:srgbClr val="000099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95536" y="1463218"/>
            <a:ext cx="8496945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s-ES" sz="1800" u="sng" dirty="0" smtClean="0"/>
              <a:t>16.1 AEI: Ayuda para la creación de grupos operativos </a:t>
            </a:r>
            <a:r>
              <a:rPr lang="es-ES" sz="1800" u="sng" dirty="0" err="1" smtClean="0"/>
              <a:t>supraautonómicos</a:t>
            </a:r>
            <a:r>
              <a:rPr lang="es-ES" sz="1800" u="sng" dirty="0" smtClean="0"/>
              <a:t>:</a:t>
            </a:r>
          </a:p>
          <a:p>
            <a:pPr algn="ctr"/>
            <a:r>
              <a:rPr lang="es-ES" sz="1800" dirty="0" smtClean="0"/>
              <a:t>Primera convocatoria</a:t>
            </a:r>
          </a:p>
          <a:p>
            <a:pPr>
              <a:buFont typeface="Wingdings" pitchFamily="2" charset="2"/>
              <a:buChar char="v"/>
            </a:pPr>
            <a:endParaRPr lang="es-ES" sz="1800" dirty="0" smtClean="0"/>
          </a:p>
          <a:p>
            <a:pPr lvl="2">
              <a:buNone/>
            </a:pPr>
            <a:endParaRPr lang="es-ES" sz="2200" u="sng" dirty="0" smtClean="0"/>
          </a:p>
          <a:p>
            <a:pPr lvl="2">
              <a:buNone/>
            </a:pPr>
            <a:endParaRPr lang="es-ES" sz="2200" u="sng" dirty="0" smtClean="0"/>
          </a:p>
          <a:p>
            <a:pPr lvl="2">
              <a:buNone/>
            </a:pPr>
            <a:endParaRPr lang="es-ES" sz="2200" u="sng" dirty="0" smtClean="0"/>
          </a:p>
          <a:p>
            <a:pPr lvl="2">
              <a:buNone/>
            </a:pPr>
            <a:endParaRPr lang="es-ES" sz="2200" u="sng" dirty="0" smtClean="0"/>
          </a:p>
        </p:txBody>
      </p:sp>
      <p:grpSp>
        <p:nvGrpSpPr>
          <p:cNvPr id="53" name="52 Grupo"/>
          <p:cNvGrpSpPr/>
          <p:nvPr/>
        </p:nvGrpSpPr>
        <p:grpSpPr>
          <a:xfrm>
            <a:off x="467544" y="2204864"/>
            <a:ext cx="1804767" cy="2868126"/>
            <a:chOff x="467544" y="2204864"/>
            <a:chExt cx="1804767" cy="2868126"/>
          </a:xfrm>
        </p:grpSpPr>
        <p:grpSp>
          <p:nvGrpSpPr>
            <p:cNvPr id="35" name="34 Grupo"/>
            <p:cNvGrpSpPr/>
            <p:nvPr/>
          </p:nvGrpSpPr>
          <p:grpSpPr>
            <a:xfrm>
              <a:off x="467544" y="2204864"/>
              <a:ext cx="1804767" cy="2042644"/>
              <a:chOff x="467544" y="2204864"/>
              <a:chExt cx="1804767" cy="2042644"/>
            </a:xfrm>
          </p:grpSpPr>
          <p:pic>
            <p:nvPicPr>
              <p:cNvPr id="2050" name="Picture 2" descr="C:\Users\cgutierrez\Desktop\avatares-del-equipo-de-negocios_23-2147506107.jpg"/>
              <p:cNvPicPr>
                <a:picLocks noChangeAspect="1" noChangeArrowheads="1"/>
              </p:cNvPicPr>
              <p:nvPr/>
            </p:nvPicPr>
            <p:blipFill>
              <a:blip r:embed="rId6"/>
              <a:srcRect l="5177" t="5607" r="4940" b="21352"/>
              <a:stretch>
                <a:fillRect/>
              </a:stretch>
            </p:blipFill>
            <p:spPr bwMode="auto">
              <a:xfrm>
                <a:off x="467544" y="2780928"/>
                <a:ext cx="1804767" cy="1466580"/>
              </a:xfrm>
              <a:prstGeom prst="rect">
                <a:avLst/>
              </a:prstGeom>
              <a:noFill/>
            </p:spPr>
          </p:pic>
          <p:pic>
            <p:nvPicPr>
              <p:cNvPr id="2054" name="Picture 6" descr="Resultado de imagen de imagen idea"/>
              <p:cNvPicPr>
                <a:picLocks noChangeAspect="1"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1115616" y="2204864"/>
                <a:ext cx="502871" cy="587489"/>
              </a:xfrm>
              <a:prstGeom prst="rect">
                <a:avLst/>
              </a:prstGeom>
              <a:noFill/>
            </p:spPr>
          </p:pic>
        </p:grpSp>
        <p:sp>
          <p:nvSpPr>
            <p:cNvPr id="17" name="16 CuadroTexto"/>
            <p:cNvSpPr txBox="1"/>
            <p:nvPr/>
          </p:nvSpPr>
          <p:spPr>
            <a:xfrm>
              <a:off x="467544" y="4365104"/>
              <a:ext cx="1800200" cy="70788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000" dirty="0" smtClean="0"/>
                <a:t>IDEA INNOVADORA PARA SOLUCIONAR PROBLEMA O APROVECHAR OPORTUNIDAD </a:t>
              </a:r>
            </a:p>
          </p:txBody>
        </p:sp>
      </p:grpSp>
      <p:grpSp>
        <p:nvGrpSpPr>
          <p:cNvPr id="39" name="38 Grupo"/>
          <p:cNvGrpSpPr/>
          <p:nvPr/>
        </p:nvGrpSpPr>
        <p:grpSpPr>
          <a:xfrm>
            <a:off x="5292080" y="2815778"/>
            <a:ext cx="1008112" cy="1949436"/>
            <a:chOff x="5292080" y="2815778"/>
            <a:chExt cx="1008112" cy="1949436"/>
          </a:xfrm>
        </p:grpSpPr>
        <p:pic>
          <p:nvPicPr>
            <p:cNvPr id="2056" name="Picture 8" descr="Resultado de imagen de IMAGEN OK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5294208" y="2815778"/>
              <a:ext cx="792088" cy="792088"/>
            </a:xfrm>
            <a:prstGeom prst="rect">
              <a:avLst/>
            </a:prstGeom>
            <a:noFill/>
          </p:spPr>
        </p:pic>
        <p:sp>
          <p:nvSpPr>
            <p:cNvPr id="19" name="18 CuadroTexto"/>
            <p:cNvSpPr txBox="1"/>
            <p:nvPr/>
          </p:nvSpPr>
          <p:spPr>
            <a:xfrm>
              <a:off x="5292080" y="4395882"/>
              <a:ext cx="1008112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900" dirty="0" smtClean="0"/>
                <a:t>RESOLUCIÓN FAVORABLE</a:t>
              </a:r>
              <a:endParaRPr lang="es-ES" sz="900" dirty="0"/>
            </a:p>
          </p:txBody>
        </p:sp>
      </p:grpSp>
      <p:sp>
        <p:nvSpPr>
          <p:cNvPr id="25" name="24 Flecha a la derecha con muesca"/>
          <p:cNvSpPr/>
          <p:nvPr/>
        </p:nvSpPr>
        <p:spPr>
          <a:xfrm>
            <a:off x="323527" y="5565433"/>
            <a:ext cx="8380674" cy="671879"/>
          </a:xfrm>
          <a:prstGeom prst="notch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7" name="36 Grupo"/>
          <p:cNvGrpSpPr/>
          <p:nvPr/>
        </p:nvGrpSpPr>
        <p:grpSpPr>
          <a:xfrm>
            <a:off x="2483768" y="3140968"/>
            <a:ext cx="1296144" cy="1624246"/>
            <a:chOff x="2483768" y="3140968"/>
            <a:chExt cx="1296144" cy="1624246"/>
          </a:xfrm>
        </p:grpSpPr>
        <p:sp>
          <p:nvSpPr>
            <p:cNvPr id="36" name="35 CuadroTexto"/>
            <p:cNvSpPr txBox="1"/>
            <p:nvPr/>
          </p:nvSpPr>
          <p:spPr>
            <a:xfrm>
              <a:off x="2483768" y="4365104"/>
              <a:ext cx="1296144" cy="40011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000" dirty="0" smtClean="0"/>
                <a:t>PUBLICACIÓN CONVOCATORIA </a:t>
              </a:r>
              <a:endParaRPr lang="es-ES" sz="1000" dirty="0"/>
            </a:p>
          </p:txBody>
        </p:sp>
        <p:pic>
          <p:nvPicPr>
            <p:cNvPr id="2058" name="Picture 10" descr="http://www.garciamontero.es/wp-content/uploads/2014/11/LOGO-BOE-min.jpg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2483768" y="3140968"/>
              <a:ext cx="1060036" cy="733871"/>
            </a:xfrm>
            <a:prstGeom prst="rect">
              <a:avLst/>
            </a:prstGeom>
            <a:noFill/>
          </p:spPr>
        </p:pic>
      </p:grpSp>
      <p:grpSp>
        <p:nvGrpSpPr>
          <p:cNvPr id="43" name="42 Grupo"/>
          <p:cNvGrpSpPr/>
          <p:nvPr/>
        </p:nvGrpSpPr>
        <p:grpSpPr>
          <a:xfrm>
            <a:off x="2915817" y="2568513"/>
            <a:ext cx="1152127" cy="643309"/>
            <a:chOff x="3419873" y="2657817"/>
            <a:chExt cx="792088" cy="554005"/>
          </a:xfrm>
        </p:grpSpPr>
        <p:sp>
          <p:nvSpPr>
            <p:cNvPr id="41" name="40 Arco"/>
            <p:cNvSpPr/>
            <p:nvPr/>
          </p:nvSpPr>
          <p:spPr>
            <a:xfrm>
              <a:off x="3419873" y="2924559"/>
              <a:ext cx="792088" cy="287263"/>
            </a:xfrm>
            <a:prstGeom prst="arc">
              <a:avLst>
                <a:gd name="adj1" fmla="val 10802905"/>
                <a:gd name="adj2" fmla="val 0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2" name="41 CuadroTexto"/>
            <p:cNvSpPr txBox="1"/>
            <p:nvPr/>
          </p:nvSpPr>
          <p:spPr>
            <a:xfrm>
              <a:off x="3419873" y="2657817"/>
              <a:ext cx="78173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000" dirty="0" smtClean="0"/>
                <a:t>1 mes</a:t>
              </a:r>
              <a:endParaRPr lang="es-ES" sz="1000" dirty="0"/>
            </a:p>
          </p:txBody>
        </p:sp>
      </p:grpSp>
      <p:grpSp>
        <p:nvGrpSpPr>
          <p:cNvPr id="44" name="43 Grupo"/>
          <p:cNvGrpSpPr/>
          <p:nvPr/>
        </p:nvGrpSpPr>
        <p:grpSpPr>
          <a:xfrm>
            <a:off x="5690252" y="2380814"/>
            <a:ext cx="2592288" cy="554005"/>
            <a:chOff x="3419873" y="2657817"/>
            <a:chExt cx="792088" cy="554005"/>
          </a:xfrm>
        </p:grpSpPr>
        <p:sp>
          <p:nvSpPr>
            <p:cNvPr id="45" name="44 Arco"/>
            <p:cNvSpPr/>
            <p:nvPr/>
          </p:nvSpPr>
          <p:spPr>
            <a:xfrm>
              <a:off x="3419873" y="2924559"/>
              <a:ext cx="792088" cy="287263"/>
            </a:xfrm>
            <a:prstGeom prst="arc">
              <a:avLst>
                <a:gd name="adj1" fmla="val 10802905"/>
                <a:gd name="adj2" fmla="val 0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6" name="45 CuadroTexto"/>
            <p:cNvSpPr txBox="1"/>
            <p:nvPr/>
          </p:nvSpPr>
          <p:spPr>
            <a:xfrm>
              <a:off x="3419873" y="2657817"/>
              <a:ext cx="78173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000" dirty="0" smtClean="0"/>
                <a:t>4 meses</a:t>
              </a:r>
              <a:endParaRPr lang="es-ES" sz="1000" dirty="0"/>
            </a:p>
          </p:txBody>
        </p:sp>
      </p:grpSp>
      <p:grpSp>
        <p:nvGrpSpPr>
          <p:cNvPr id="40" name="39 Grupo"/>
          <p:cNvGrpSpPr/>
          <p:nvPr/>
        </p:nvGrpSpPr>
        <p:grpSpPr>
          <a:xfrm>
            <a:off x="7617023" y="3068961"/>
            <a:ext cx="1275458" cy="2496472"/>
            <a:chOff x="7617023" y="3068961"/>
            <a:chExt cx="1275458" cy="2496472"/>
          </a:xfrm>
        </p:grpSpPr>
        <p:pic>
          <p:nvPicPr>
            <p:cNvPr id="20" name="Picture 4" descr="Resultado de imagen de imagen documento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7860879" y="3891509"/>
              <a:ext cx="843322" cy="843323"/>
            </a:xfrm>
            <a:prstGeom prst="rect">
              <a:avLst/>
            </a:prstGeom>
            <a:noFill/>
          </p:spPr>
        </p:pic>
        <p:pic>
          <p:nvPicPr>
            <p:cNvPr id="21" name="Picture 4" descr="Resultado de imagen de imagen documento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7781901" y="3068961"/>
              <a:ext cx="822547" cy="822548"/>
            </a:xfrm>
            <a:prstGeom prst="rect">
              <a:avLst/>
            </a:prstGeom>
            <a:noFill/>
          </p:spPr>
        </p:pic>
        <p:sp>
          <p:nvSpPr>
            <p:cNvPr id="47" name="46 CuadroTexto"/>
            <p:cNvSpPr txBox="1"/>
            <p:nvPr/>
          </p:nvSpPr>
          <p:spPr>
            <a:xfrm>
              <a:off x="7617023" y="4919102"/>
              <a:ext cx="1275458" cy="646331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900" dirty="0" smtClean="0"/>
                <a:t>PRESENTACIÓN PROYECTO</a:t>
              </a:r>
            </a:p>
            <a:p>
              <a:pPr algn="ctr"/>
              <a:r>
                <a:rPr lang="es-ES" sz="900" dirty="0" smtClean="0"/>
                <a:t> Y JUSTIFICACIÓN GASTOS</a:t>
              </a:r>
              <a:endParaRPr lang="es-ES" sz="900" dirty="0"/>
            </a:p>
          </p:txBody>
        </p:sp>
      </p:grpSp>
      <p:grpSp>
        <p:nvGrpSpPr>
          <p:cNvPr id="48" name="47 Grupo"/>
          <p:cNvGrpSpPr/>
          <p:nvPr/>
        </p:nvGrpSpPr>
        <p:grpSpPr>
          <a:xfrm>
            <a:off x="2915816" y="2286995"/>
            <a:ext cx="2774436" cy="781967"/>
            <a:chOff x="3419873" y="2762965"/>
            <a:chExt cx="792088" cy="448857"/>
          </a:xfrm>
        </p:grpSpPr>
        <p:sp>
          <p:nvSpPr>
            <p:cNvPr id="49" name="48 Arco"/>
            <p:cNvSpPr/>
            <p:nvPr/>
          </p:nvSpPr>
          <p:spPr>
            <a:xfrm>
              <a:off x="3419873" y="2924559"/>
              <a:ext cx="792088" cy="287263"/>
            </a:xfrm>
            <a:prstGeom prst="arc">
              <a:avLst>
                <a:gd name="adj1" fmla="val 10802905"/>
                <a:gd name="adj2" fmla="val 0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0" name="49 CuadroTexto"/>
            <p:cNvSpPr txBox="1"/>
            <p:nvPr/>
          </p:nvSpPr>
          <p:spPr>
            <a:xfrm>
              <a:off x="3419873" y="2762965"/>
              <a:ext cx="781737" cy="141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000" dirty="0" smtClean="0"/>
                <a:t>Máx. 5 meses </a:t>
              </a:r>
              <a:endParaRPr lang="es-ES" sz="1000" dirty="0"/>
            </a:p>
          </p:txBody>
        </p:sp>
      </p:grpSp>
      <p:grpSp>
        <p:nvGrpSpPr>
          <p:cNvPr id="38" name="37 Grupo"/>
          <p:cNvGrpSpPr/>
          <p:nvPr/>
        </p:nvGrpSpPr>
        <p:grpSpPr>
          <a:xfrm>
            <a:off x="3780210" y="3068960"/>
            <a:ext cx="1368152" cy="2404140"/>
            <a:chOff x="3780210" y="3068960"/>
            <a:chExt cx="1368152" cy="2404140"/>
          </a:xfrm>
        </p:grpSpPr>
        <p:pic>
          <p:nvPicPr>
            <p:cNvPr id="2052" name="Picture 4" descr="Resultado de imagen de imagen documento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3923928" y="3068960"/>
              <a:ext cx="847809" cy="847810"/>
            </a:xfrm>
            <a:prstGeom prst="rect">
              <a:avLst/>
            </a:prstGeom>
            <a:noFill/>
          </p:spPr>
        </p:pic>
        <p:sp>
          <p:nvSpPr>
            <p:cNvPr id="18" name="17 CuadroTexto"/>
            <p:cNvSpPr txBox="1"/>
            <p:nvPr/>
          </p:nvSpPr>
          <p:spPr>
            <a:xfrm>
              <a:off x="3923928" y="4365104"/>
              <a:ext cx="1152128" cy="769441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900" dirty="0" smtClean="0"/>
                <a:t>PRESENTACIÓN SOLICITUD+</a:t>
              </a:r>
            </a:p>
            <a:p>
              <a:pPr algn="ctr"/>
              <a:r>
                <a:rPr lang="es-ES" sz="900" dirty="0" smtClean="0"/>
                <a:t>documentación adjunta</a:t>
              </a:r>
            </a:p>
            <a:p>
              <a:pPr algn="ctr"/>
              <a:r>
                <a:rPr lang="es-ES" sz="800" dirty="0" smtClean="0"/>
                <a:t>(sede electrónica)</a:t>
              </a:r>
            </a:p>
          </p:txBody>
        </p:sp>
        <p:sp>
          <p:nvSpPr>
            <p:cNvPr id="51" name="50 CuadroTexto"/>
            <p:cNvSpPr txBox="1"/>
            <p:nvPr/>
          </p:nvSpPr>
          <p:spPr>
            <a:xfrm>
              <a:off x="3780210" y="5165323"/>
              <a:ext cx="13681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400" b="0" i="1" dirty="0" smtClean="0"/>
                <a:t>representante</a:t>
              </a:r>
              <a:endParaRPr lang="es-ES" sz="1400" b="0" i="1" dirty="0"/>
            </a:p>
          </p:txBody>
        </p:sp>
      </p:grpSp>
      <p:sp>
        <p:nvSpPr>
          <p:cNvPr id="52" name="51 CuadroTexto"/>
          <p:cNvSpPr txBox="1"/>
          <p:nvPr/>
        </p:nvSpPr>
        <p:spPr>
          <a:xfrm>
            <a:off x="2484066" y="4888324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rgbClr val="00B050"/>
                </a:solidFill>
              </a:rPr>
              <a:t>Noviembre  2016</a:t>
            </a:r>
            <a:endParaRPr lang="es-ES" sz="1200" dirty="0">
              <a:solidFill>
                <a:srgbClr val="00B050"/>
              </a:solidFill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4572000" y="3847398"/>
            <a:ext cx="3710540" cy="27699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200" b="0" i="1" dirty="0" smtClean="0"/>
              <a:t>Fase de redacción del proyecto (máx. 9 meses) </a:t>
            </a:r>
            <a:endParaRPr lang="es-ES" sz="1200" b="0" i="1" dirty="0"/>
          </a:p>
        </p:txBody>
      </p:sp>
    </p:spTree>
    <p:extLst>
      <p:ext uri="{BB962C8B-B14F-4D97-AF65-F5344CB8AC3E}">
        <p14:creationId xmlns:p14="http://schemas.microsoft.com/office/powerpoint/2010/main" xmlns="" val="2599650607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Marcador de pie de página 5"/>
          <p:cNvSpPr txBox="1">
            <a:spLocks noGrp="1"/>
          </p:cNvSpPr>
          <p:nvPr/>
        </p:nvSpPr>
        <p:spPr bwMode="auto">
          <a:xfrm>
            <a:off x="2335213" y="6172200"/>
            <a:ext cx="4321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 sz="1200" b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132138" y="22764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 sz="1800" b="0">
              <a:latin typeface="Calibri" pitchFamily="34" charset="0"/>
            </a:endParaRPr>
          </a:p>
        </p:txBody>
      </p:sp>
      <p:sp>
        <p:nvSpPr>
          <p:cNvPr id="11" name="1 Título"/>
          <p:cNvSpPr txBox="1">
            <a:spLocks/>
          </p:cNvSpPr>
          <p:nvPr/>
        </p:nvSpPr>
        <p:spPr bwMode="auto">
          <a:xfrm>
            <a:off x="-108520" y="692696"/>
            <a:ext cx="8229600" cy="782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42950" lvl="1" indent="-285750" eaLnBrk="0" hangingPunct="0">
              <a:spcBef>
                <a:spcPct val="20000"/>
              </a:spcBef>
              <a:defRPr/>
            </a:pPr>
            <a:r>
              <a:rPr lang="es-ES" sz="2000" u="sng" dirty="0" smtClean="0">
                <a:solidFill>
                  <a:srgbClr val="000099"/>
                </a:solidFill>
              </a:rPr>
              <a:t>Programa Nacional de Desarrollo Rural: 16.1 AEI </a:t>
            </a:r>
          </a:p>
        </p:txBody>
      </p:sp>
      <p:grpSp>
        <p:nvGrpSpPr>
          <p:cNvPr id="2" name="11 Grupo"/>
          <p:cNvGrpSpPr/>
          <p:nvPr/>
        </p:nvGrpSpPr>
        <p:grpSpPr>
          <a:xfrm>
            <a:off x="250825" y="188640"/>
            <a:ext cx="3115176" cy="635967"/>
            <a:chOff x="250825" y="133682"/>
            <a:chExt cx="3115176" cy="635967"/>
          </a:xfrm>
        </p:grpSpPr>
        <p:pic>
          <p:nvPicPr>
            <p:cNvPr id="13" name="0 Imagen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82753"/>
            <a:stretch>
              <a:fillRect/>
            </a:stretch>
          </p:blipFill>
          <p:spPr>
            <a:xfrm>
              <a:off x="250825" y="184859"/>
              <a:ext cx="523210" cy="584790"/>
            </a:xfrm>
            <a:prstGeom prst="rect">
              <a:avLst/>
            </a:prstGeom>
          </p:spPr>
        </p:pic>
        <p:pic>
          <p:nvPicPr>
            <p:cNvPr id="14" name="5 Imagen" descr="2011-AgriculturaAMA.JP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74035" y="133682"/>
              <a:ext cx="2591966" cy="635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5" name="0 Imagen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96336" y="163488"/>
            <a:ext cx="1296145" cy="529208"/>
          </a:xfrm>
          <a:prstGeom prst="rect">
            <a:avLst/>
          </a:prstGeom>
        </p:spPr>
      </p:pic>
      <p:sp>
        <p:nvSpPr>
          <p:cNvPr id="16" name="15 Rectángulo"/>
          <p:cNvSpPr/>
          <p:nvPr/>
        </p:nvSpPr>
        <p:spPr>
          <a:xfrm>
            <a:off x="2699792" y="188640"/>
            <a:ext cx="5781328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eaLnBrk="0" hangingPunct="0">
              <a:spcBef>
                <a:spcPct val="20000"/>
              </a:spcBef>
              <a:defRPr/>
            </a:pPr>
            <a:r>
              <a:rPr lang="es-ES" sz="2000" dirty="0" smtClean="0">
                <a:solidFill>
                  <a:srgbClr val="000099"/>
                </a:solidFill>
              </a:rPr>
              <a:t>	</a:t>
            </a:r>
            <a:r>
              <a:rPr lang="es-ES" sz="1400" b="0" i="1" dirty="0" smtClean="0">
                <a:solidFill>
                  <a:srgbClr val="000099"/>
                </a:solidFill>
              </a:rPr>
              <a:t>Creación de grupos operativos </a:t>
            </a:r>
            <a:r>
              <a:rPr lang="es-ES" sz="1400" b="0" i="1" dirty="0" err="1" smtClean="0">
                <a:solidFill>
                  <a:srgbClr val="000099"/>
                </a:solidFill>
              </a:rPr>
              <a:t>supraautonómicos</a:t>
            </a:r>
            <a:endParaRPr lang="es-ES" sz="1400" b="0" i="1" dirty="0" smtClean="0">
              <a:solidFill>
                <a:srgbClr val="000099"/>
              </a:solidFill>
            </a:endParaRPr>
          </a:p>
          <a:p>
            <a:pPr marL="742950" lvl="1" indent="-285750" eaLnBrk="0" hangingPunct="0">
              <a:spcBef>
                <a:spcPct val="20000"/>
              </a:spcBef>
              <a:defRPr/>
            </a:pPr>
            <a:endParaRPr lang="es-ES" sz="1400" b="0" i="1" dirty="0" smtClean="0">
              <a:solidFill>
                <a:srgbClr val="000099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250825" y="1463218"/>
            <a:ext cx="8641656" cy="566308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1"/>
            <a:r>
              <a:rPr lang="es-ES" sz="1800" dirty="0" smtClean="0">
                <a:solidFill>
                  <a:schemeClr val="accent3">
                    <a:lumMod val="50000"/>
                  </a:schemeClr>
                </a:solidFill>
              </a:rPr>
              <a:t>Tipos de miembros en el GRUPO OPERATIVO</a:t>
            </a:r>
          </a:p>
          <a:p>
            <a:pPr>
              <a:buFont typeface="Wingdings" pitchFamily="2" charset="2"/>
              <a:buChar char="v"/>
            </a:pPr>
            <a:endParaRPr lang="es-ES" sz="1800" dirty="0" smtClean="0">
              <a:solidFill>
                <a:srgbClr val="FF0000"/>
              </a:solidFill>
              <a:latin typeface="+mn-lt"/>
            </a:endParaRPr>
          </a:p>
          <a:p>
            <a:pPr lvl="1" indent="-228600" eaLnBrk="0" hangingPunct="0"/>
            <a:r>
              <a:rPr lang="es-ES" sz="1400" b="0" dirty="0" smtClean="0">
                <a:solidFill>
                  <a:srgbClr val="FF0000"/>
                </a:solidFill>
              </a:rPr>
              <a:t>	</a:t>
            </a:r>
            <a:r>
              <a:rPr lang="es-ES" sz="1400" dirty="0" smtClean="0">
                <a:solidFill>
                  <a:srgbClr val="FF0000"/>
                </a:solidFill>
              </a:rPr>
              <a:t>1.Miembros SOLICITANTES (AGRUPACIÓN)</a:t>
            </a:r>
          </a:p>
          <a:p>
            <a:pPr lvl="1" indent="-228600" eaLnBrk="0" hangingPunct="0"/>
            <a:endParaRPr lang="es-ES" sz="1400" dirty="0" smtClean="0">
              <a:solidFill>
                <a:srgbClr val="FF0000"/>
              </a:solidFill>
            </a:endParaRPr>
          </a:p>
          <a:p>
            <a:pPr lvl="2" indent="-228600" eaLnBrk="0" hangingPunct="0">
              <a:buFont typeface="Wingdings" pitchFamily="2" charset="2"/>
              <a:buChar char="§"/>
            </a:pPr>
            <a:r>
              <a:rPr lang="es-ES" sz="1400" b="0" dirty="0" smtClean="0"/>
              <a:t>Beneficiarios de la subvención (art 11.3, Ley subvenciones)</a:t>
            </a:r>
          </a:p>
          <a:p>
            <a:pPr lvl="2" indent="-228600" eaLnBrk="0" hangingPunct="0">
              <a:buFont typeface="Wingdings" pitchFamily="2" charset="2"/>
              <a:buChar char="§"/>
            </a:pPr>
            <a:r>
              <a:rPr lang="es-ES" sz="1400" b="0" dirty="0" smtClean="0"/>
              <a:t>De entre ellos, el </a:t>
            </a:r>
            <a:r>
              <a:rPr lang="es-ES" sz="1400" dirty="0" smtClean="0">
                <a:solidFill>
                  <a:srgbClr val="FF0000"/>
                </a:solidFill>
              </a:rPr>
              <a:t>representante</a:t>
            </a:r>
            <a:r>
              <a:rPr lang="es-ES" sz="1400" b="0" dirty="0" smtClean="0"/>
              <a:t> (siempre persona jurídica)</a:t>
            </a:r>
          </a:p>
          <a:p>
            <a:pPr lvl="2" indent="-228600" eaLnBrk="0" hangingPunct="0"/>
            <a:endParaRPr lang="es-ES" sz="1400" b="0" dirty="0" smtClean="0"/>
          </a:p>
          <a:p>
            <a:pPr lvl="1" indent="-228600" eaLnBrk="0" hangingPunct="0"/>
            <a:r>
              <a:rPr lang="es-ES" sz="1400" dirty="0" smtClean="0"/>
              <a:t>	</a:t>
            </a:r>
            <a:r>
              <a:rPr lang="es-ES" sz="1400" dirty="0" smtClean="0">
                <a:solidFill>
                  <a:srgbClr val="00B050"/>
                </a:solidFill>
              </a:rPr>
              <a:t>2.Miembros SUBCONTRATADOS</a:t>
            </a:r>
          </a:p>
          <a:p>
            <a:pPr lvl="1" indent="-228600" eaLnBrk="0" hangingPunct="0"/>
            <a:endParaRPr lang="es-ES" sz="1400" dirty="0" smtClean="0">
              <a:solidFill>
                <a:srgbClr val="00B050"/>
              </a:solidFill>
            </a:endParaRPr>
          </a:p>
          <a:p>
            <a:pPr lvl="2" indent="-228600" eaLnBrk="0" hangingPunct="0">
              <a:buFont typeface="Wingdings" pitchFamily="2" charset="2"/>
              <a:buChar char="§"/>
            </a:pPr>
            <a:r>
              <a:rPr lang="es-ES" sz="1400" b="0" dirty="0" smtClean="0"/>
              <a:t>Serán contratados por  miembros solicitantes/beneficiarios.</a:t>
            </a:r>
          </a:p>
          <a:p>
            <a:pPr lvl="2" indent="-228600" eaLnBrk="0" hangingPunct="0">
              <a:buFont typeface="Wingdings" pitchFamily="2" charset="2"/>
              <a:buChar char="§"/>
            </a:pPr>
            <a:r>
              <a:rPr lang="es-ES" sz="1400" b="0" dirty="0" smtClean="0"/>
              <a:t>Son esenciales para el desarrollo del futuro proyecto o para su redacción.</a:t>
            </a:r>
          </a:p>
          <a:p>
            <a:pPr lvl="2" indent="-228600" eaLnBrk="0" hangingPunct="0">
              <a:buFont typeface="Wingdings" pitchFamily="2" charset="2"/>
              <a:buChar char="§"/>
            </a:pPr>
            <a:r>
              <a:rPr lang="es-ES" sz="1400" b="0" dirty="0" smtClean="0"/>
              <a:t>Si hay </a:t>
            </a:r>
            <a:r>
              <a:rPr lang="es-ES" sz="1400" b="0" dirty="0" smtClean="0">
                <a:solidFill>
                  <a:srgbClr val="00B050"/>
                </a:solidFill>
              </a:rPr>
              <a:t>agente de innovación</a:t>
            </a:r>
            <a:r>
              <a:rPr lang="es-ES" sz="1400" b="0" dirty="0" smtClean="0"/>
              <a:t>, siempre será subcontratado (física o jurídica): </a:t>
            </a:r>
            <a:r>
              <a:rPr lang="es-ES" sz="1400" b="0" dirty="0" smtClean="0">
                <a:solidFill>
                  <a:srgbClr val="00B050"/>
                </a:solidFill>
              </a:rPr>
              <a:t>redacción proyecto</a:t>
            </a:r>
            <a:endParaRPr lang="es-ES" sz="1400" b="0" dirty="0" smtClean="0"/>
          </a:p>
          <a:p>
            <a:pPr lvl="2" indent="-228600" eaLnBrk="0" hangingPunct="0"/>
            <a:endParaRPr lang="es-ES" sz="1400" b="0" dirty="0" smtClean="0"/>
          </a:p>
          <a:p>
            <a:pPr lvl="1" indent="-228600" eaLnBrk="0" hangingPunct="0"/>
            <a:r>
              <a:rPr lang="es-ES" sz="1400" dirty="0" smtClean="0"/>
              <a:t>	</a:t>
            </a:r>
            <a:r>
              <a:rPr lang="es-ES" sz="1400" dirty="0" smtClean="0">
                <a:solidFill>
                  <a:schemeClr val="accent1">
                    <a:lumMod val="75000"/>
                  </a:schemeClr>
                </a:solidFill>
              </a:rPr>
              <a:t>3.Miembros COLABORADORES</a:t>
            </a:r>
          </a:p>
          <a:p>
            <a:pPr lvl="1" indent="-228600" eaLnBrk="0" hangingPunct="0"/>
            <a:endParaRPr lang="es-ES" sz="1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2" indent="-228600" eaLnBrk="0" hangingPunct="0">
              <a:buFont typeface="Wingdings" pitchFamily="2" charset="2"/>
              <a:buChar char="§"/>
            </a:pPr>
            <a:r>
              <a:rPr lang="es-ES" sz="1400" b="0" dirty="0" smtClean="0"/>
              <a:t>Sin contraprestación  económica por su participación.</a:t>
            </a:r>
          </a:p>
          <a:p>
            <a:pPr lvl="2" indent="-228600" eaLnBrk="0" hangingPunct="0">
              <a:buFont typeface="Wingdings" pitchFamily="2" charset="2"/>
              <a:buChar char="§"/>
            </a:pPr>
            <a:r>
              <a:rPr lang="es-ES" sz="1400" b="0" dirty="0" smtClean="0"/>
              <a:t>Participan con su tiempo, conocimientos, experiencias, interés…</a:t>
            </a:r>
          </a:p>
          <a:p>
            <a:pPr lvl="2" indent="-228600" eaLnBrk="0" hangingPunct="0"/>
            <a:endParaRPr lang="es-ES" sz="1400" b="0" dirty="0" smtClean="0"/>
          </a:p>
          <a:p>
            <a:pPr lvl="2" indent="-228600" eaLnBrk="0" hangingPunct="0"/>
            <a:endParaRPr lang="es-ES" sz="1400" b="0" dirty="0" smtClean="0"/>
          </a:p>
          <a:p>
            <a:pPr lvl="2">
              <a:buNone/>
            </a:pPr>
            <a:endParaRPr lang="es-ES" sz="2200" u="sng" dirty="0" smtClean="0"/>
          </a:p>
          <a:p>
            <a:pPr lvl="2">
              <a:buNone/>
            </a:pPr>
            <a:endParaRPr lang="es-ES" sz="2200" u="sng" dirty="0" smtClean="0"/>
          </a:p>
          <a:p>
            <a:pPr lvl="2">
              <a:buNone/>
            </a:pPr>
            <a:endParaRPr lang="es-ES" sz="2200" u="sng" dirty="0" smtClean="0"/>
          </a:p>
          <a:p>
            <a:pPr lvl="2">
              <a:buNone/>
            </a:pPr>
            <a:endParaRPr lang="es-ES" sz="2200" u="sng" dirty="0" smtClean="0"/>
          </a:p>
        </p:txBody>
      </p:sp>
      <p:pic>
        <p:nvPicPr>
          <p:cNvPr id="17" name="Picture 2" descr="C:\Users\cgutierrez\Desktop\avatares-del-equipo-de-negocios_23-2147506107.jpg"/>
          <p:cNvPicPr>
            <a:picLocks noChangeAspect="1" noChangeArrowheads="1"/>
          </p:cNvPicPr>
          <p:nvPr/>
        </p:nvPicPr>
        <p:blipFill>
          <a:blip r:embed="rId6"/>
          <a:srcRect l="5177" t="5607" r="4940" b="21352"/>
          <a:stretch>
            <a:fillRect/>
          </a:stretch>
        </p:blipFill>
        <p:spPr bwMode="auto">
          <a:xfrm>
            <a:off x="6372200" y="1988840"/>
            <a:ext cx="2270024" cy="1872208"/>
          </a:xfrm>
          <a:prstGeom prst="rect">
            <a:avLst/>
          </a:prstGeom>
          <a:noFill/>
        </p:spPr>
      </p:pic>
      <p:sp>
        <p:nvSpPr>
          <p:cNvPr id="18" name="17 Elipse"/>
          <p:cNvSpPr/>
          <p:nvPr/>
        </p:nvSpPr>
        <p:spPr>
          <a:xfrm>
            <a:off x="6487168" y="2709554"/>
            <a:ext cx="2155056" cy="920473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Elipse"/>
          <p:cNvSpPr/>
          <p:nvPr/>
        </p:nvSpPr>
        <p:spPr>
          <a:xfrm>
            <a:off x="6487168" y="1988840"/>
            <a:ext cx="1020044" cy="920473"/>
          </a:xfrm>
          <a:prstGeom prst="ellipse">
            <a:avLst/>
          </a:prstGeom>
          <a:noFill/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00B050"/>
              </a:solidFill>
            </a:endParaRPr>
          </a:p>
        </p:txBody>
      </p:sp>
      <p:sp>
        <p:nvSpPr>
          <p:cNvPr id="20" name="19 Elipse"/>
          <p:cNvSpPr/>
          <p:nvPr/>
        </p:nvSpPr>
        <p:spPr>
          <a:xfrm>
            <a:off x="7447347" y="2147463"/>
            <a:ext cx="919449" cy="761850"/>
          </a:xfrm>
          <a:prstGeom prst="ellipse">
            <a:avLst/>
          </a:prstGeom>
          <a:noFill/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00B050"/>
              </a:solidFill>
            </a:endParaRPr>
          </a:p>
        </p:txBody>
      </p:sp>
      <p:sp>
        <p:nvSpPr>
          <p:cNvPr id="22" name="21 Rectángulo redondeado"/>
          <p:cNvSpPr/>
          <p:nvPr/>
        </p:nvSpPr>
        <p:spPr>
          <a:xfrm>
            <a:off x="539552" y="5877272"/>
            <a:ext cx="7822195" cy="98072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 indent="-228600" algn="ctr" eaLnBrk="0" hangingPunct="0"/>
            <a:r>
              <a:rPr lang="es-ES" sz="1400" dirty="0" smtClean="0">
                <a:solidFill>
                  <a:schemeClr val="tx1"/>
                </a:solidFill>
              </a:rPr>
              <a:t>Puede haber miembros del GO que no sean españoles:</a:t>
            </a:r>
          </a:p>
          <a:p>
            <a:pPr lvl="2" indent="-228600" eaLnBrk="0" hangingPunct="0">
              <a:buFontTx/>
              <a:buChar char="-"/>
            </a:pPr>
            <a:r>
              <a:rPr lang="es-ES" sz="1400" b="0" dirty="0" smtClean="0">
                <a:solidFill>
                  <a:schemeClr val="tx1"/>
                </a:solidFill>
              </a:rPr>
              <a:t>Si son subcontratados o colaboradores: Sin limitaciones.</a:t>
            </a:r>
          </a:p>
          <a:p>
            <a:pPr lvl="2" indent="-228600" eaLnBrk="0" hangingPunct="0">
              <a:buFontTx/>
              <a:buChar char="-"/>
            </a:pPr>
            <a:r>
              <a:rPr lang="es-ES" sz="1400" b="0" dirty="0" smtClean="0">
                <a:solidFill>
                  <a:schemeClr val="tx1"/>
                </a:solidFill>
              </a:rPr>
              <a:t>Si son solicitantes: Siempre que se cumpla procedimiento de cooperación del MN (de la UE)</a:t>
            </a:r>
          </a:p>
        </p:txBody>
      </p:sp>
    </p:spTree>
    <p:extLst>
      <p:ext uri="{BB962C8B-B14F-4D97-AF65-F5344CB8AC3E}">
        <p14:creationId xmlns:p14="http://schemas.microsoft.com/office/powerpoint/2010/main" xmlns="" val="2599650607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Marcador de pie de página 5"/>
          <p:cNvSpPr txBox="1">
            <a:spLocks noGrp="1"/>
          </p:cNvSpPr>
          <p:nvPr/>
        </p:nvSpPr>
        <p:spPr bwMode="auto">
          <a:xfrm>
            <a:off x="2335213" y="6172200"/>
            <a:ext cx="4321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 sz="1200" b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132138" y="22764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 sz="1800" b="0">
              <a:latin typeface="Calibri" pitchFamily="34" charset="0"/>
            </a:endParaRPr>
          </a:p>
        </p:txBody>
      </p:sp>
      <p:sp>
        <p:nvSpPr>
          <p:cNvPr id="11" name="1 Título"/>
          <p:cNvSpPr txBox="1">
            <a:spLocks/>
          </p:cNvSpPr>
          <p:nvPr/>
        </p:nvSpPr>
        <p:spPr bwMode="auto">
          <a:xfrm>
            <a:off x="-108520" y="692696"/>
            <a:ext cx="8229600" cy="782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42950" lvl="1" indent="-285750" eaLnBrk="0" hangingPunct="0">
              <a:spcBef>
                <a:spcPct val="20000"/>
              </a:spcBef>
              <a:defRPr/>
            </a:pPr>
            <a:r>
              <a:rPr lang="es-ES" sz="2200" u="sng" dirty="0" smtClean="0">
                <a:solidFill>
                  <a:srgbClr val="000099"/>
                </a:solidFill>
              </a:rPr>
              <a:t>Programa Nacional de Desarrollo Rural: 16.1 AEI </a:t>
            </a:r>
          </a:p>
        </p:txBody>
      </p:sp>
      <p:grpSp>
        <p:nvGrpSpPr>
          <p:cNvPr id="2" name="11 Grupo"/>
          <p:cNvGrpSpPr/>
          <p:nvPr/>
        </p:nvGrpSpPr>
        <p:grpSpPr>
          <a:xfrm>
            <a:off x="250825" y="188640"/>
            <a:ext cx="3115176" cy="635967"/>
            <a:chOff x="250825" y="133682"/>
            <a:chExt cx="3115176" cy="635967"/>
          </a:xfrm>
        </p:grpSpPr>
        <p:pic>
          <p:nvPicPr>
            <p:cNvPr id="13" name="0 Imagen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82753"/>
            <a:stretch>
              <a:fillRect/>
            </a:stretch>
          </p:blipFill>
          <p:spPr>
            <a:xfrm>
              <a:off x="250825" y="184859"/>
              <a:ext cx="523210" cy="584790"/>
            </a:xfrm>
            <a:prstGeom prst="rect">
              <a:avLst/>
            </a:prstGeom>
          </p:spPr>
        </p:pic>
        <p:pic>
          <p:nvPicPr>
            <p:cNvPr id="14" name="5 Imagen" descr="2011-AgriculturaAMA.JP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74035" y="133682"/>
              <a:ext cx="2591966" cy="635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5" name="0 Imagen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96336" y="163488"/>
            <a:ext cx="1296145" cy="529208"/>
          </a:xfrm>
          <a:prstGeom prst="rect">
            <a:avLst/>
          </a:prstGeom>
        </p:spPr>
      </p:pic>
      <p:sp>
        <p:nvSpPr>
          <p:cNvPr id="16" name="15 Rectángulo"/>
          <p:cNvSpPr/>
          <p:nvPr/>
        </p:nvSpPr>
        <p:spPr>
          <a:xfrm>
            <a:off x="2699792" y="188640"/>
            <a:ext cx="5781328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eaLnBrk="0" hangingPunct="0">
              <a:spcBef>
                <a:spcPct val="20000"/>
              </a:spcBef>
              <a:defRPr/>
            </a:pPr>
            <a:r>
              <a:rPr lang="es-ES" sz="2000" dirty="0" smtClean="0">
                <a:solidFill>
                  <a:srgbClr val="000099"/>
                </a:solidFill>
              </a:rPr>
              <a:t>	</a:t>
            </a:r>
            <a:r>
              <a:rPr lang="es-ES" sz="1400" b="0" i="1" dirty="0" smtClean="0">
                <a:solidFill>
                  <a:srgbClr val="000099"/>
                </a:solidFill>
              </a:rPr>
              <a:t>Creación de grupos operativos </a:t>
            </a:r>
            <a:r>
              <a:rPr lang="es-ES" sz="1400" b="0" i="1" dirty="0" err="1" smtClean="0">
                <a:solidFill>
                  <a:srgbClr val="000099"/>
                </a:solidFill>
              </a:rPr>
              <a:t>supraautonómicos</a:t>
            </a:r>
            <a:endParaRPr lang="es-ES" sz="1400" b="0" i="1" dirty="0" smtClean="0">
              <a:solidFill>
                <a:srgbClr val="000099"/>
              </a:solidFill>
            </a:endParaRPr>
          </a:p>
          <a:p>
            <a:pPr marL="742950" lvl="1" indent="-285750" eaLnBrk="0" hangingPunct="0">
              <a:spcBef>
                <a:spcPct val="20000"/>
              </a:spcBef>
              <a:defRPr/>
            </a:pPr>
            <a:endParaRPr lang="es-ES" sz="1400" b="0" i="1" dirty="0" smtClean="0">
              <a:solidFill>
                <a:srgbClr val="000099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67543" y="1463218"/>
            <a:ext cx="8424938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800" dirty="0" smtClean="0">
                <a:solidFill>
                  <a:schemeClr val="accent3">
                    <a:lumMod val="50000"/>
                  </a:schemeClr>
                </a:solidFill>
              </a:rPr>
              <a:t>Tipos de miembros en el GRUPO OPERATIVO</a:t>
            </a:r>
          </a:p>
          <a:p>
            <a:endParaRPr lang="es-ES" sz="18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s-ES" sz="1800" dirty="0" smtClean="0">
                <a:solidFill>
                  <a:schemeClr val="accent3">
                    <a:lumMod val="50000"/>
                  </a:schemeClr>
                </a:solidFill>
              </a:rPr>
              <a:t>	</a:t>
            </a:r>
            <a:r>
              <a:rPr lang="es-ES" sz="1800" dirty="0" smtClean="0">
                <a:solidFill>
                  <a:srgbClr val="FF0000"/>
                </a:solidFill>
              </a:rPr>
              <a:t>1.Miembros SOLICITANTES</a:t>
            </a:r>
          </a:p>
          <a:p>
            <a:endParaRPr lang="es-ES" sz="1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s-ES" dirty="0" smtClean="0">
                <a:latin typeface="+mn-lt"/>
              </a:rPr>
              <a:t>Al menos 2 </a:t>
            </a:r>
            <a:r>
              <a:rPr lang="es-ES" b="0" dirty="0" smtClean="0">
                <a:latin typeface="+mn-lt"/>
              </a:rPr>
              <a:t>personas FISICAS O JURÍDICAS integradas en una agrupación, de entre los siguientes </a:t>
            </a:r>
            <a:r>
              <a:rPr lang="es-ES" u="sng" dirty="0" smtClean="0">
                <a:latin typeface="+mn-lt"/>
              </a:rPr>
              <a:t>perfiles</a:t>
            </a:r>
            <a:r>
              <a:rPr lang="es-ES" b="0" dirty="0" smtClean="0">
                <a:latin typeface="+mn-lt"/>
              </a:rPr>
              <a:t>:</a:t>
            </a:r>
          </a:p>
          <a:p>
            <a:pPr lvl="1">
              <a:buFont typeface="Arial" pitchFamily="34" charset="0"/>
              <a:buChar char="•"/>
            </a:pPr>
            <a:endParaRPr lang="es-ES" sz="1200" b="0" dirty="0" smtClean="0">
              <a:latin typeface="+mn-lt"/>
            </a:endParaRPr>
          </a:p>
          <a:p>
            <a:pPr marL="1257300" lvl="2" indent="-342900">
              <a:buAutoNum type="alphaLcParenR"/>
            </a:pPr>
            <a:r>
              <a:rPr lang="es-ES" sz="1200" dirty="0" smtClean="0"/>
              <a:t>del sector agroalimentario y forestal: </a:t>
            </a:r>
            <a:r>
              <a:rPr lang="es-ES" sz="1200" b="0" dirty="0" smtClean="0"/>
              <a:t>agricultores, ganaderos, silvicultores, organizaciones representativas de los mismos, organizaciones interprofesionales, empresas del sector y sus organizaciones representativas, entre otros;</a:t>
            </a:r>
          </a:p>
          <a:p>
            <a:pPr marL="1257300" lvl="2" indent="-342900">
              <a:buAutoNum type="alphaLcParenR"/>
            </a:pPr>
            <a:endParaRPr lang="es-ES" sz="1200" b="0" dirty="0" smtClean="0"/>
          </a:p>
          <a:p>
            <a:pPr marL="1257300" lvl="2" indent="-342900">
              <a:buAutoNum type="alphaLcParenR"/>
            </a:pPr>
            <a:r>
              <a:rPr lang="es-ES" sz="1200" dirty="0" smtClean="0"/>
              <a:t>del sector investigador o del conocimiento</a:t>
            </a:r>
            <a:r>
              <a:rPr lang="es-ES" sz="1200" b="0" dirty="0" smtClean="0"/>
              <a:t>: universidades, tecnólogos, entidades de </a:t>
            </a:r>
            <a:r>
              <a:rPr lang="es-ES" sz="1200" b="0" dirty="0" err="1" smtClean="0"/>
              <a:t>I+D+i</a:t>
            </a:r>
            <a:r>
              <a:rPr lang="es-ES" sz="1200" b="0" dirty="0" smtClean="0"/>
              <a:t>, asesores, plataformas tecnológicas, entre otros;</a:t>
            </a:r>
          </a:p>
          <a:p>
            <a:pPr marL="1257300" lvl="2" indent="-342900">
              <a:buAutoNum type="alphaLcParenR"/>
            </a:pPr>
            <a:endParaRPr lang="es-ES" sz="1200" b="0" dirty="0" smtClean="0"/>
          </a:p>
          <a:p>
            <a:pPr marL="1257300" lvl="2" indent="-342900">
              <a:buAutoNum type="alphaLcParenR"/>
            </a:pPr>
            <a:r>
              <a:rPr lang="es-ES" sz="1200" dirty="0" smtClean="0"/>
              <a:t> otros: </a:t>
            </a:r>
            <a:r>
              <a:rPr lang="es-ES" sz="1200" b="0" dirty="0" smtClean="0"/>
              <a:t>organizaciones no gubernamentales, grupos de acción local, o cualquier otro actor que desempeñe un papel relevante en relación a la temática que abordará la agrupación.</a:t>
            </a:r>
          </a:p>
          <a:p>
            <a:pPr marL="1257300" lvl="2" indent="-342900"/>
            <a:endParaRPr lang="es-ES" b="0" dirty="0" smtClean="0">
              <a:latin typeface="+mn-lt"/>
            </a:endParaRPr>
          </a:p>
          <a:p>
            <a:pPr lvl="1">
              <a:buFont typeface="Arial" pitchFamily="34" charset="0"/>
              <a:buChar char="•"/>
            </a:pPr>
            <a:r>
              <a:rPr lang="es-ES" u="sng" dirty="0" smtClean="0">
                <a:latin typeface="+mn-lt"/>
              </a:rPr>
              <a:t>Requisitos: </a:t>
            </a:r>
          </a:p>
          <a:p>
            <a:pPr lvl="1"/>
            <a:endParaRPr lang="es-ES" b="0" dirty="0" smtClean="0">
              <a:latin typeface="+mn-lt"/>
            </a:endParaRPr>
          </a:p>
          <a:p>
            <a:pPr lvl="2">
              <a:buFont typeface="Arial" pitchFamily="34" charset="0"/>
              <a:buChar char="•"/>
            </a:pPr>
            <a:r>
              <a:rPr lang="es-ES" dirty="0" smtClean="0">
                <a:latin typeface="+mn-lt"/>
              </a:rPr>
              <a:t>Al menos uno de ellos del grupo a), es decir, sector agroalimentario o forestal (</a:t>
            </a:r>
            <a:r>
              <a:rPr lang="es-ES" sz="1400" dirty="0" smtClean="0">
                <a:latin typeface="+mn-lt"/>
              </a:rPr>
              <a:t>no obligatorio ninguno concreto)</a:t>
            </a:r>
          </a:p>
          <a:p>
            <a:pPr lvl="2">
              <a:buFont typeface="Arial" pitchFamily="34" charset="0"/>
              <a:buChar char="•"/>
            </a:pPr>
            <a:r>
              <a:rPr lang="es-ES" dirty="0" smtClean="0">
                <a:latin typeface="+mn-lt"/>
              </a:rPr>
              <a:t>Carácter supra autonómico (distintas CCAA, </a:t>
            </a:r>
            <a:r>
              <a:rPr lang="es-ES" dirty="0" err="1" smtClean="0">
                <a:latin typeface="+mn-lt"/>
              </a:rPr>
              <a:t>CCAA+nacional</a:t>
            </a:r>
            <a:r>
              <a:rPr lang="es-ES" dirty="0" smtClean="0">
                <a:latin typeface="+mn-lt"/>
              </a:rPr>
              <a:t>, </a:t>
            </a:r>
            <a:r>
              <a:rPr lang="es-ES" dirty="0" err="1" smtClean="0">
                <a:latin typeface="+mn-lt"/>
              </a:rPr>
              <a:t>nacional+nacional</a:t>
            </a:r>
            <a:r>
              <a:rPr lang="es-ES" dirty="0" smtClean="0">
                <a:latin typeface="+mn-lt"/>
              </a:rPr>
              <a:t>)</a:t>
            </a:r>
          </a:p>
          <a:p>
            <a:pPr lvl="1"/>
            <a:endParaRPr lang="es-ES" sz="2000" dirty="0" smtClean="0">
              <a:latin typeface="+mn-lt"/>
            </a:endParaRPr>
          </a:p>
          <a:p>
            <a:pPr lvl="2">
              <a:buNone/>
            </a:pPr>
            <a:endParaRPr lang="es-ES" sz="2200" u="sng" dirty="0" smtClean="0"/>
          </a:p>
          <a:p>
            <a:pPr lvl="2">
              <a:buNone/>
            </a:pPr>
            <a:endParaRPr lang="es-ES" sz="2200" u="sng" dirty="0" smtClean="0"/>
          </a:p>
        </p:txBody>
      </p:sp>
      <p:sp>
        <p:nvSpPr>
          <p:cNvPr id="18" name="17 CuadroTexto"/>
          <p:cNvSpPr txBox="1"/>
          <p:nvPr/>
        </p:nvSpPr>
        <p:spPr>
          <a:xfrm>
            <a:off x="4139952" y="1772816"/>
            <a:ext cx="4125144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No se menciona si pública o privada. Se determinará en cada convocatoria.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599650607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Marcador de pie de página 5"/>
          <p:cNvSpPr txBox="1">
            <a:spLocks noGrp="1"/>
          </p:cNvSpPr>
          <p:nvPr/>
        </p:nvSpPr>
        <p:spPr bwMode="auto">
          <a:xfrm>
            <a:off x="2335213" y="6172200"/>
            <a:ext cx="4321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 sz="1200" b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132138" y="22764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 sz="1800" b="0">
              <a:latin typeface="Calibri" pitchFamily="34" charset="0"/>
            </a:endParaRPr>
          </a:p>
        </p:txBody>
      </p:sp>
      <p:sp>
        <p:nvSpPr>
          <p:cNvPr id="11" name="1 Título"/>
          <p:cNvSpPr txBox="1">
            <a:spLocks/>
          </p:cNvSpPr>
          <p:nvPr/>
        </p:nvSpPr>
        <p:spPr bwMode="auto">
          <a:xfrm>
            <a:off x="-108520" y="692696"/>
            <a:ext cx="8229600" cy="782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42950" lvl="1" indent="-285750" eaLnBrk="0" hangingPunct="0">
              <a:spcBef>
                <a:spcPct val="20000"/>
              </a:spcBef>
              <a:defRPr/>
            </a:pPr>
            <a:r>
              <a:rPr lang="es-ES" sz="2200" u="sng" dirty="0" smtClean="0">
                <a:solidFill>
                  <a:srgbClr val="000099"/>
                </a:solidFill>
              </a:rPr>
              <a:t>Programa Nacional de Desarrollo Rural: 16.1 AEI </a:t>
            </a:r>
          </a:p>
        </p:txBody>
      </p:sp>
      <p:grpSp>
        <p:nvGrpSpPr>
          <p:cNvPr id="2" name="11 Grupo"/>
          <p:cNvGrpSpPr/>
          <p:nvPr/>
        </p:nvGrpSpPr>
        <p:grpSpPr>
          <a:xfrm>
            <a:off x="250825" y="188640"/>
            <a:ext cx="3115176" cy="635967"/>
            <a:chOff x="250825" y="133682"/>
            <a:chExt cx="3115176" cy="635967"/>
          </a:xfrm>
        </p:grpSpPr>
        <p:pic>
          <p:nvPicPr>
            <p:cNvPr id="13" name="0 Imagen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82753"/>
            <a:stretch>
              <a:fillRect/>
            </a:stretch>
          </p:blipFill>
          <p:spPr>
            <a:xfrm>
              <a:off x="250825" y="184859"/>
              <a:ext cx="523210" cy="584790"/>
            </a:xfrm>
            <a:prstGeom prst="rect">
              <a:avLst/>
            </a:prstGeom>
          </p:spPr>
        </p:pic>
        <p:pic>
          <p:nvPicPr>
            <p:cNvPr id="14" name="5 Imagen" descr="2011-AgriculturaAMA.JP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74035" y="133682"/>
              <a:ext cx="2591966" cy="635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5" name="0 Imagen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96336" y="163488"/>
            <a:ext cx="1296145" cy="529208"/>
          </a:xfrm>
          <a:prstGeom prst="rect">
            <a:avLst/>
          </a:prstGeom>
        </p:spPr>
      </p:pic>
      <p:sp>
        <p:nvSpPr>
          <p:cNvPr id="16" name="15 Rectángulo"/>
          <p:cNvSpPr/>
          <p:nvPr/>
        </p:nvSpPr>
        <p:spPr>
          <a:xfrm>
            <a:off x="2699792" y="188640"/>
            <a:ext cx="5781328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eaLnBrk="0" hangingPunct="0">
              <a:spcBef>
                <a:spcPct val="20000"/>
              </a:spcBef>
              <a:defRPr/>
            </a:pPr>
            <a:r>
              <a:rPr lang="es-ES" sz="2000" dirty="0" smtClean="0">
                <a:solidFill>
                  <a:srgbClr val="000099"/>
                </a:solidFill>
              </a:rPr>
              <a:t>	</a:t>
            </a:r>
            <a:r>
              <a:rPr lang="es-ES" sz="1400" b="0" i="1" dirty="0" smtClean="0">
                <a:solidFill>
                  <a:srgbClr val="000099"/>
                </a:solidFill>
              </a:rPr>
              <a:t>Creación de grupos operativos </a:t>
            </a:r>
            <a:r>
              <a:rPr lang="es-ES" sz="1400" b="0" i="1" dirty="0" err="1" smtClean="0">
                <a:solidFill>
                  <a:srgbClr val="000099"/>
                </a:solidFill>
              </a:rPr>
              <a:t>supraautonómicos</a:t>
            </a:r>
            <a:endParaRPr lang="es-ES" sz="1400" b="0" i="1" dirty="0" smtClean="0">
              <a:solidFill>
                <a:srgbClr val="000099"/>
              </a:solidFill>
            </a:endParaRPr>
          </a:p>
          <a:p>
            <a:pPr marL="742950" lvl="1" indent="-285750" eaLnBrk="0" hangingPunct="0">
              <a:spcBef>
                <a:spcPct val="20000"/>
              </a:spcBef>
              <a:defRPr/>
            </a:pPr>
            <a:endParaRPr lang="es-ES" sz="1400" b="0" i="1" dirty="0" smtClean="0">
              <a:solidFill>
                <a:srgbClr val="000099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67543" y="1340768"/>
            <a:ext cx="8424938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800" dirty="0" smtClean="0">
                <a:solidFill>
                  <a:schemeClr val="accent3">
                    <a:lumMod val="50000"/>
                  </a:schemeClr>
                </a:solidFill>
              </a:rPr>
              <a:t>Tipos de miembros en el GRUPO OPERATIVO</a:t>
            </a:r>
          </a:p>
          <a:p>
            <a:r>
              <a:rPr lang="es-ES" sz="1800" dirty="0" smtClean="0">
                <a:solidFill>
                  <a:schemeClr val="accent3">
                    <a:lumMod val="50000"/>
                  </a:schemeClr>
                </a:solidFill>
              </a:rPr>
              <a:t>	</a:t>
            </a:r>
            <a:r>
              <a:rPr lang="es-ES" sz="1800" dirty="0" smtClean="0">
                <a:solidFill>
                  <a:srgbClr val="FF0000"/>
                </a:solidFill>
              </a:rPr>
              <a:t>1.Miembros SOLICITANTES</a:t>
            </a:r>
          </a:p>
          <a:p>
            <a:endParaRPr lang="es-ES" sz="1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s-ES" sz="1800" b="0" dirty="0" smtClean="0">
                <a:latin typeface="+mn-lt"/>
              </a:rPr>
              <a:t>  Limitación: Partidas presupuestarias PGE cada año.</a:t>
            </a:r>
          </a:p>
          <a:p>
            <a:pPr lvl="1"/>
            <a:endParaRPr lang="es-ES" sz="1800" b="0" dirty="0" smtClean="0">
              <a:latin typeface="+mn-lt"/>
            </a:endParaRPr>
          </a:p>
          <a:p>
            <a:pPr lvl="1">
              <a:buFont typeface="Arial" pitchFamily="34" charset="0"/>
              <a:buChar char="•"/>
            </a:pPr>
            <a:r>
              <a:rPr lang="es-ES" sz="1800" b="0" dirty="0" smtClean="0">
                <a:latin typeface="+mj-lt"/>
              </a:rPr>
              <a:t>¿Pueden ser miembros los organismos públicos? ¿Y Comunidades de regantes? ¿Y GAL?</a:t>
            </a:r>
          </a:p>
          <a:p>
            <a:pPr lvl="1"/>
            <a:endParaRPr lang="es-ES" sz="1800" b="0" dirty="0" smtClean="0">
              <a:latin typeface="+mj-lt"/>
            </a:endParaRPr>
          </a:p>
          <a:p>
            <a:pPr lvl="1">
              <a:buFont typeface="Arial" pitchFamily="34" charset="0"/>
              <a:buChar char="•"/>
            </a:pPr>
            <a:r>
              <a:rPr lang="es-ES" sz="1800" b="0" dirty="0" smtClean="0">
                <a:latin typeface="+mn-lt"/>
              </a:rPr>
              <a:t>¿Se puede ser beneficiario de más de un GO?</a:t>
            </a:r>
          </a:p>
          <a:p>
            <a:pPr lvl="1">
              <a:buFont typeface="Arial" pitchFamily="34" charset="0"/>
              <a:buChar char="•"/>
            </a:pPr>
            <a:endParaRPr lang="es-ES" sz="1800" b="0" dirty="0" smtClean="0">
              <a:latin typeface="+mn-lt"/>
            </a:endParaRPr>
          </a:p>
          <a:p>
            <a:pPr lvl="1">
              <a:buFont typeface="Arial" pitchFamily="34" charset="0"/>
              <a:buChar char="•"/>
            </a:pPr>
            <a:r>
              <a:rPr lang="es-ES" sz="1800" b="0" dirty="0" smtClean="0">
                <a:latin typeface="+mn-lt"/>
              </a:rPr>
              <a:t>¿Se puede solicitar la fase 2 sin pasar por la fase 1?</a:t>
            </a:r>
          </a:p>
          <a:p>
            <a:pPr lvl="1">
              <a:buFont typeface="Arial" pitchFamily="34" charset="0"/>
              <a:buChar char="•"/>
            </a:pPr>
            <a:endParaRPr lang="es-ES" sz="1800" b="0" dirty="0" smtClean="0">
              <a:latin typeface="+mn-lt"/>
            </a:endParaRPr>
          </a:p>
          <a:p>
            <a:pPr lvl="1">
              <a:buFont typeface="Arial" pitchFamily="34" charset="0"/>
              <a:buChar char="•"/>
            </a:pPr>
            <a:r>
              <a:rPr lang="es-ES" sz="1800" b="0" dirty="0" smtClean="0">
                <a:latin typeface="+mn-lt"/>
              </a:rPr>
              <a:t> ¿Cómo se acredita pertenencia al sector agroalimentario?</a:t>
            </a:r>
          </a:p>
          <a:p>
            <a:pPr lvl="1"/>
            <a:endParaRPr lang="es-ES" sz="1800" b="0" dirty="0" smtClean="0">
              <a:latin typeface="+mn-lt"/>
            </a:endParaRPr>
          </a:p>
          <a:p>
            <a:pPr lvl="1">
              <a:buFont typeface="Arial" pitchFamily="34" charset="0"/>
              <a:buChar char="•"/>
            </a:pPr>
            <a:r>
              <a:rPr lang="es-ES" sz="1800" b="0" dirty="0" smtClean="0">
                <a:latin typeface="+mn-lt"/>
              </a:rPr>
              <a:t>¿Es obligatorio que haya una entidad de investigación o conocimiento?</a:t>
            </a:r>
          </a:p>
          <a:p>
            <a:pPr lvl="1">
              <a:buFont typeface="Arial" pitchFamily="34" charset="0"/>
              <a:buChar char="•"/>
            </a:pPr>
            <a:endParaRPr lang="es-ES" sz="1800" b="0" dirty="0" smtClean="0">
              <a:latin typeface="+mn-lt"/>
            </a:endParaRPr>
          </a:p>
          <a:p>
            <a:pPr lvl="1">
              <a:buFont typeface="Arial" pitchFamily="34" charset="0"/>
              <a:buChar char="•"/>
            </a:pPr>
            <a:r>
              <a:rPr lang="es-ES" sz="1800" b="0" dirty="0" smtClean="0">
                <a:latin typeface="+mn-lt"/>
              </a:rPr>
              <a:t>Si acceden a la fase 2, ¿la composición de la agrupación y/o del GO tiene que mantenerse igual que en la fase 1?</a:t>
            </a:r>
          </a:p>
          <a:p>
            <a:pPr lvl="1"/>
            <a:endParaRPr lang="es-ES" sz="1800" b="0" dirty="0" smtClean="0">
              <a:latin typeface="+mn-lt"/>
            </a:endParaRPr>
          </a:p>
          <a:p>
            <a:pPr lvl="1">
              <a:buFont typeface="Arial" pitchFamily="34" charset="0"/>
              <a:buChar char="•"/>
            </a:pPr>
            <a:r>
              <a:rPr lang="es-ES" sz="1800" b="0" dirty="0" smtClean="0">
                <a:latin typeface="+mn-lt"/>
              </a:rPr>
              <a:t>¿Puede existir vinculación profesional o económica entre los solicitantes?</a:t>
            </a:r>
          </a:p>
          <a:p>
            <a:pPr lvl="1">
              <a:buFont typeface="Arial" pitchFamily="34" charset="0"/>
              <a:buChar char="•"/>
            </a:pPr>
            <a:endParaRPr lang="es-ES" dirty="0" smtClean="0">
              <a:latin typeface="+mn-lt"/>
            </a:endParaRPr>
          </a:p>
          <a:p>
            <a:pPr lvl="1"/>
            <a:endParaRPr lang="es-ES" sz="2000" dirty="0" smtClean="0">
              <a:latin typeface="+mn-lt"/>
            </a:endParaRPr>
          </a:p>
          <a:p>
            <a:pPr lvl="2">
              <a:buNone/>
            </a:pPr>
            <a:endParaRPr lang="es-ES" sz="2200" u="sng" dirty="0" smtClean="0"/>
          </a:p>
          <a:p>
            <a:pPr lvl="2">
              <a:buNone/>
            </a:pPr>
            <a:endParaRPr lang="es-ES" sz="2200" u="sng" dirty="0" smtClean="0"/>
          </a:p>
        </p:txBody>
      </p:sp>
      <p:sp>
        <p:nvSpPr>
          <p:cNvPr id="18" name="17 CuadroTexto"/>
          <p:cNvSpPr txBox="1"/>
          <p:nvPr/>
        </p:nvSpPr>
        <p:spPr>
          <a:xfrm>
            <a:off x="4139952" y="1700808"/>
            <a:ext cx="4125144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DUDAS FRECUENTES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599650607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12963</TotalTime>
  <Words>1270</Words>
  <Application>Microsoft Office PowerPoint</Application>
  <PresentationFormat>Presentación en pantalla (4:3)</PresentationFormat>
  <Paragraphs>371</Paragraphs>
  <Slides>17</Slides>
  <Notes>17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</vt:vector>
  </TitlesOfParts>
  <Company>CAMPI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ISABEL BOMBAL</dc:creator>
  <cp:lastModifiedBy>ibombald</cp:lastModifiedBy>
  <cp:revision>710</cp:revision>
  <dcterms:created xsi:type="dcterms:W3CDTF">2012-05-20T12:09:50Z</dcterms:created>
  <dcterms:modified xsi:type="dcterms:W3CDTF">2016-11-07T13:31:03Z</dcterms:modified>
</cp:coreProperties>
</file>